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56" r:id="rId2"/>
    <p:sldId id="262" r:id="rId3"/>
    <p:sldId id="284" r:id="rId4"/>
    <p:sldId id="299" r:id="rId5"/>
    <p:sldId id="300" r:id="rId6"/>
    <p:sldId id="301" r:id="rId7"/>
    <p:sldId id="302" r:id="rId8"/>
    <p:sldId id="303" r:id="rId9"/>
    <p:sldId id="304" r:id="rId10"/>
    <p:sldId id="306" r:id="rId11"/>
    <p:sldId id="305" r:id="rId12"/>
    <p:sldId id="307" r:id="rId13"/>
    <p:sldId id="308" r:id="rId14"/>
    <p:sldId id="309" r:id="rId15"/>
    <p:sldId id="310" r:id="rId16"/>
    <p:sldId id="311" r:id="rId17"/>
    <p:sldId id="312" r:id="rId18"/>
    <p:sldId id="313" r:id="rId19"/>
    <p:sldId id="314" r:id="rId20"/>
    <p:sldId id="321" r:id="rId21"/>
    <p:sldId id="322" r:id="rId22"/>
    <p:sldId id="323" r:id="rId23"/>
    <p:sldId id="325" r:id="rId24"/>
    <p:sldId id="324" r:id="rId25"/>
    <p:sldId id="326" r:id="rId26"/>
    <p:sldId id="327" r:id="rId27"/>
    <p:sldId id="328" r:id="rId28"/>
    <p:sldId id="329" r:id="rId29"/>
    <p:sldId id="330" r:id="rId30"/>
    <p:sldId id="331" r:id="rId31"/>
    <p:sldId id="332" r:id="rId32"/>
    <p:sldId id="333" r:id="rId33"/>
    <p:sldId id="335" r:id="rId34"/>
    <p:sldId id="334" r:id="rId35"/>
    <p:sldId id="316"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013"/>
    <p:restoredTop sz="96355"/>
  </p:normalViewPr>
  <p:slideViewPr>
    <p:cSldViewPr snapToGrid="0">
      <p:cViewPr>
        <p:scale>
          <a:sx n="121" d="100"/>
          <a:sy n="121" d="100"/>
        </p:scale>
        <p:origin x="2632" y="776"/>
      </p:cViewPr>
      <p:guideLst/>
    </p:cSldViewPr>
  </p:slideViewPr>
  <p:notesTextViewPr>
    <p:cViewPr>
      <p:scale>
        <a:sx n="140" d="100"/>
        <a:sy n="14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gif>
</file>

<file path=ppt/media/image33.gif>
</file>

<file path=ppt/media/image34.jpeg>
</file>

<file path=ppt/media/image35.png>
</file>

<file path=ppt/media/image36.png>
</file>

<file path=ppt/media/image37.jpeg>
</file>

<file path=ppt/media/image38.png>
</file>

<file path=ppt/media/image39.png>
</file>

<file path=ppt/media/image4.png>
</file>

<file path=ppt/media/image40.png>
</file>

<file path=ppt/media/image41.png>
</file>

<file path=ppt/media/image42.png>
</file>

<file path=ppt/media/image43.png>
</file>

<file path=ppt/media/image44.jpeg>
</file>

<file path=ppt/media/image45.jpeg>
</file>

<file path=ppt/media/image46.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2779A9-4D8B-B243-8673-A727FAB74B19}" type="datetimeFigureOut">
              <a:rPr lang="en-US" smtClean="0"/>
              <a:t>12/1/23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B1E7AA-E4F3-FA4E-8D35-49880D02CD3F}" type="slidenum">
              <a:rPr lang="en-US" smtClean="0"/>
              <a:t>‹#›</a:t>
            </a:fld>
            <a:endParaRPr lang="en-US"/>
          </a:p>
        </p:txBody>
      </p:sp>
    </p:spTree>
    <p:extLst>
      <p:ext uri="{BB962C8B-B14F-4D97-AF65-F5344CB8AC3E}">
        <p14:creationId xmlns:p14="http://schemas.microsoft.com/office/powerpoint/2010/main" val="27947009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2AE14-2A7F-0E62-2286-E7D7796DA3DB}"/>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93DB995E-20B2-D1DB-6645-90434A992A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BC533DE7-E2E3-27C9-834C-A93833E8ADED}"/>
              </a:ext>
            </a:extLst>
          </p:cNvPr>
          <p:cNvSpPr>
            <a:spLocks noGrp="1"/>
          </p:cNvSpPr>
          <p:nvPr>
            <p:ph type="dt" sz="half" idx="10"/>
          </p:nvPr>
        </p:nvSpPr>
        <p:spPr/>
        <p:txBody>
          <a:bodyPr/>
          <a:lstStyle/>
          <a:p>
            <a:fld id="{1EEB538C-FDA8-984E-84B8-B05C676A140B}" type="datetimeFigureOut">
              <a:rPr lang="en-US" smtClean="0"/>
              <a:t>12/1/23</a:t>
            </a:fld>
            <a:endParaRPr lang="en-US"/>
          </a:p>
        </p:txBody>
      </p:sp>
      <p:sp>
        <p:nvSpPr>
          <p:cNvPr id="5" name="Footer Placeholder 4">
            <a:extLst>
              <a:ext uri="{FF2B5EF4-FFF2-40B4-BE49-F238E27FC236}">
                <a16:creationId xmlns:a16="http://schemas.microsoft.com/office/drawing/2014/main" id="{89C2C3E0-674D-EDDB-8782-54D42BD280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FB4D00-D065-29F9-F578-176D4F63BACB}"/>
              </a:ext>
            </a:extLst>
          </p:cNvPr>
          <p:cNvSpPr>
            <a:spLocks noGrp="1"/>
          </p:cNvSpPr>
          <p:nvPr>
            <p:ph type="sldNum" sz="quarter" idx="12"/>
          </p:nvPr>
        </p:nvSpPr>
        <p:spPr/>
        <p:txBody>
          <a:bodyPr/>
          <a:lstStyle/>
          <a:p>
            <a:fld id="{B05C3B7A-AC6C-5347-BECC-B7B86F22468B}" type="slidenum">
              <a:rPr lang="en-US" smtClean="0"/>
              <a:t>‹#›</a:t>
            </a:fld>
            <a:endParaRPr lang="en-US"/>
          </a:p>
        </p:txBody>
      </p:sp>
    </p:spTree>
    <p:extLst>
      <p:ext uri="{BB962C8B-B14F-4D97-AF65-F5344CB8AC3E}">
        <p14:creationId xmlns:p14="http://schemas.microsoft.com/office/powerpoint/2010/main" val="2704592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916F3-A999-4598-ACB3-21B1D3C4E0C0}"/>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3F9AC03-677B-BDE5-5373-5B1B2A709BF1}"/>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E90D5A6-28DD-1A02-FFCC-8211965AD15A}"/>
              </a:ext>
            </a:extLst>
          </p:cNvPr>
          <p:cNvSpPr>
            <a:spLocks noGrp="1"/>
          </p:cNvSpPr>
          <p:nvPr>
            <p:ph type="dt" sz="half" idx="10"/>
          </p:nvPr>
        </p:nvSpPr>
        <p:spPr/>
        <p:txBody>
          <a:bodyPr/>
          <a:lstStyle/>
          <a:p>
            <a:fld id="{1EEB538C-FDA8-984E-84B8-B05C676A140B}" type="datetimeFigureOut">
              <a:rPr lang="en-US" smtClean="0"/>
              <a:t>12/1/23</a:t>
            </a:fld>
            <a:endParaRPr lang="en-US"/>
          </a:p>
        </p:txBody>
      </p:sp>
      <p:sp>
        <p:nvSpPr>
          <p:cNvPr id="5" name="Footer Placeholder 4">
            <a:extLst>
              <a:ext uri="{FF2B5EF4-FFF2-40B4-BE49-F238E27FC236}">
                <a16:creationId xmlns:a16="http://schemas.microsoft.com/office/drawing/2014/main" id="{590B4125-64A4-D531-B5B6-CF85F3D33C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7E920A-CE9A-6B3E-4B5E-495E90FDE3F5}"/>
              </a:ext>
            </a:extLst>
          </p:cNvPr>
          <p:cNvSpPr>
            <a:spLocks noGrp="1"/>
          </p:cNvSpPr>
          <p:nvPr>
            <p:ph type="sldNum" sz="quarter" idx="12"/>
          </p:nvPr>
        </p:nvSpPr>
        <p:spPr/>
        <p:txBody>
          <a:bodyPr/>
          <a:lstStyle/>
          <a:p>
            <a:fld id="{B05C3B7A-AC6C-5347-BECC-B7B86F22468B}" type="slidenum">
              <a:rPr lang="en-US" smtClean="0"/>
              <a:t>‹#›</a:t>
            </a:fld>
            <a:endParaRPr lang="en-US"/>
          </a:p>
        </p:txBody>
      </p:sp>
    </p:spTree>
    <p:extLst>
      <p:ext uri="{BB962C8B-B14F-4D97-AF65-F5344CB8AC3E}">
        <p14:creationId xmlns:p14="http://schemas.microsoft.com/office/powerpoint/2010/main" val="28929969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1878D67-CB66-3B27-A201-BCB31214DF6D}"/>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4739EDC-3D75-2FAC-691C-6CC6B220AFC3}"/>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81B2189-BC6F-2994-F271-479DBC32EDD1}"/>
              </a:ext>
            </a:extLst>
          </p:cNvPr>
          <p:cNvSpPr>
            <a:spLocks noGrp="1"/>
          </p:cNvSpPr>
          <p:nvPr>
            <p:ph type="dt" sz="half" idx="10"/>
          </p:nvPr>
        </p:nvSpPr>
        <p:spPr/>
        <p:txBody>
          <a:bodyPr/>
          <a:lstStyle/>
          <a:p>
            <a:fld id="{1EEB538C-FDA8-984E-84B8-B05C676A140B}" type="datetimeFigureOut">
              <a:rPr lang="en-US" smtClean="0"/>
              <a:t>12/1/23</a:t>
            </a:fld>
            <a:endParaRPr lang="en-US"/>
          </a:p>
        </p:txBody>
      </p:sp>
      <p:sp>
        <p:nvSpPr>
          <p:cNvPr id="5" name="Footer Placeholder 4">
            <a:extLst>
              <a:ext uri="{FF2B5EF4-FFF2-40B4-BE49-F238E27FC236}">
                <a16:creationId xmlns:a16="http://schemas.microsoft.com/office/drawing/2014/main" id="{76782238-C66C-498D-B012-4816B5CBB4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6A6638-3A00-A14B-B1CC-86BFBBF9F260}"/>
              </a:ext>
            </a:extLst>
          </p:cNvPr>
          <p:cNvSpPr>
            <a:spLocks noGrp="1"/>
          </p:cNvSpPr>
          <p:nvPr>
            <p:ph type="sldNum" sz="quarter" idx="12"/>
          </p:nvPr>
        </p:nvSpPr>
        <p:spPr/>
        <p:txBody>
          <a:bodyPr/>
          <a:lstStyle/>
          <a:p>
            <a:fld id="{B05C3B7A-AC6C-5347-BECC-B7B86F22468B}" type="slidenum">
              <a:rPr lang="en-US" smtClean="0"/>
              <a:t>‹#›</a:t>
            </a:fld>
            <a:endParaRPr lang="en-US"/>
          </a:p>
        </p:txBody>
      </p:sp>
    </p:spTree>
    <p:extLst>
      <p:ext uri="{BB962C8B-B14F-4D97-AF65-F5344CB8AC3E}">
        <p14:creationId xmlns:p14="http://schemas.microsoft.com/office/powerpoint/2010/main" val="4093866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9C070-A11F-671A-769F-8CA427315AE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1B9F7BA-102F-479D-A258-B734BCF59593}"/>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1CB5D57-D21F-8F51-3A12-937E57637224}"/>
              </a:ext>
            </a:extLst>
          </p:cNvPr>
          <p:cNvSpPr>
            <a:spLocks noGrp="1"/>
          </p:cNvSpPr>
          <p:nvPr>
            <p:ph type="dt" sz="half" idx="10"/>
          </p:nvPr>
        </p:nvSpPr>
        <p:spPr/>
        <p:txBody>
          <a:bodyPr/>
          <a:lstStyle/>
          <a:p>
            <a:fld id="{1EEB538C-FDA8-984E-84B8-B05C676A140B}" type="datetimeFigureOut">
              <a:rPr lang="en-US" smtClean="0"/>
              <a:t>12/1/23</a:t>
            </a:fld>
            <a:endParaRPr lang="en-US"/>
          </a:p>
        </p:txBody>
      </p:sp>
      <p:sp>
        <p:nvSpPr>
          <p:cNvPr id="5" name="Footer Placeholder 4">
            <a:extLst>
              <a:ext uri="{FF2B5EF4-FFF2-40B4-BE49-F238E27FC236}">
                <a16:creationId xmlns:a16="http://schemas.microsoft.com/office/drawing/2014/main" id="{15A87627-80C7-09CF-AE13-213702D4BB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A7C9F2-FF95-BF9C-3231-4523B6B35F7C}"/>
              </a:ext>
            </a:extLst>
          </p:cNvPr>
          <p:cNvSpPr>
            <a:spLocks noGrp="1"/>
          </p:cNvSpPr>
          <p:nvPr>
            <p:ph type="sldNum" sz="quarter" idx="12"/>
          </p:nvPr>
        </p:nvSpPr>
        <p:spPr/>
        <p:txBody>
          <a:bodyPr/>
          <a:lstStyle/>
          <a:p>
            <a:fld id="{B05C3B7A-AC6C-5347-BECC-B7B86F22468B}" type="slidenum">
              <a:rPr lang="en-US" smtClean="0"/>
              <a:t>‹#›</a:t>
            </a:fld>
            <a:endParaRPr lang="en-US"/>
          </a:p>
        </p:txBody>
      </p:sp>
    </p:spTree>
    <p:extLst>
      <p:ext uri="{BB962C8B-B14F-4D97-AF65-F5344CB8AC3E}">
        <p14:creationId xmlns:p14="http://schemas.microsoft.com/office/powerpoint/2010/main" val="17187396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6784A-F6C6-A9F7-90C0-AFA5BB65E2A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4F1D86EB-77AD-C01F-A7AA-B617FB6CA9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4331C727-E202-CDC4-5BFD-3983281B380A}"/>
              </a:ext>
            </a:extLst>
          </p:cNvPr>
          <p:cNvSpPr>
            <a:spLocks noGrp="1"/>
          </p:cNvSpPr>
          <p:nvPr>
            <p:ph type="dt" sz="half" idx="10"/>
          </p:nvPr>
        </p:nvSpPr>
        <p:spPr/>
        <p:txBody>
          <a:bodyPr/>
          <a:lstStyle/>
          <a:p>
            <a:fld id="{1EEB538C-FDA8-984E-84B8-B05C676A140B}" type="datetimeFigureOut">
              <a:rPr lang="en-US" smtClean="0"/>
              <a:t>12/1/23</a:t>
            </a:fld>
            <a:endParaRPr lang="en-US"/>
          </a:p>
        </p:txBody>
      </p:sp>
      <p:sp>
        <p:nvSpPr>
          <p:cNvPr id="5" name="Footer Placeholder 4">
            <a:extLst>
              <a:ext uri="{FF2B5EF4-FFF2-40B4-BE49-F238E27FC236}">
                <a16:creationId xmlns:a16="http://schemas.microsoft.com/office/drawing/2014/main" id="{BFBA7068-3315-C521-AECB-1412687544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4234D1-7E13-E4AF-D158-3A20E46109D7}"/>
              </a:ext>
            </a:extLst>
          </p:cNvPr>
          <p:cNvSpPr>
            <a:spLocks noGrp="1"/>
          </p:cNvSpPr>
          <p:nvPr>
            <p:ph type="sldNum" sz="quarter" idx="12"/>
          </p:nvPr>
        </p:nvSpPr>
        <p:spPr/>
        <p:txBody>
          <a:bodyPr/>
          <a:lstStyle/>
          <a:p>
            <a:fld id="{B05C3B7A-AC6C-5347-BECC-B7B86F22468B}" type="slidenum">
              <a:rPr lang="en-US" smtClean="0"/>
              <a:t>‹#›</a:t>
            </a:fld>
            <a:endParaRPr lang="en-US"/>
          </a:p>
        </p:txBody>
      </p:sp>
    </p:spTree>
    <p:extLst>
      <p:ext uri="{BB962C8B-B14F-4D97-AF65-F5344CB8AC3E}">
        <p14:creationId xmlns:p14="http://schemas.microsoft.com/office/powerpoint/2010/main" val="23810809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446A8-C829-8220-6A15-99286101CFB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962724A-126C-0529-9623-6552C069023E}"/>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7657C6EE-996C-488A-6B01-FBA50AE6B284}"/>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35AE3074-DAF8-7F8A-126D-C2B06D1FFBE0}"/>
              </a:ext>
            </a:extLst>
          </p:cNvPr>
          <p:cNvSpPr>
            <a:spLocks noGrp="1"/>
          </p:cNvSpPr>
          <p:nvPr>
            <p:ph type="dt" sz="half" idx="10"/>
          </p:nvPr>
        </p:nvSpPr>
        <p:spPr/>
        <p:txBody>
          <a:bodyPr/>
          <a:lstStyle/>
          <a:p>
            <a:fld id="{1EEB538C-FDA8-984E-84B8-B05C676A140B}" type="datetimeFigureOut">
              <a:rPr lang="en-US" smtClean="0"/>
              <a:t>12/1/23</a:t>
            </a:fld>
            <a:endParaRPr lang="en-US"/>
          </a:p>
        </p:txBody>
      </p:sp>
      <p:sp>
        <p:nvSpPr>
          <p:cNvPr id="6" name="Footer Placeholder 5">
            <a:extLst>
              <a:ext uri="{FF2B5EF4-FFF2-40B4-BE49-F238E27FC236}">
                <a16:creationId xmlns:a16="http://schemas.microsoft.com/office/drawing/2014/main" id="{3055BBB2-BAC6-A119-317E-7A0E1A6892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0620ED-0F13-CC4F-4580-44AFA37CA2B0}"/>
              </a:ext>
            </a:extLst>
          </p:cNvPr>
          <p:cNvSpPr>
            <a:spLocks noGrp="1"/>
          </p:cNvSpPr>
          <p:nvPr>
            <p:ph type="sldNum" sz="quarter" idx="12"/>
          </p:nvPr>
        </p:nvSpPr>
        <p:spPr/>
        <p:txBody>
          <a:bodyPr/>
          <a:lstStyle/>
          <a:p>
            <a:fld id="{B05C3B7A-AC6C-5347-BECC-B7B86F22468B}" type="slidenum">
              <a:rPr lang="en-US" smtClean="0"/>
              <a:t>‹#›</a:t>
            </a:fld>
            <a:endParaRPr lang="en-US"/>
          </a:p>
        </p:txBody>
      </p:sp>
    </p:spTree>
    <p:extLst>
      <p:ext uri="{BB962C8B-B14F-4D97-AF65-F5344CB8AC3E}">
        <p14:creationId xmlns:p14="http://schemas.microsoft.com/office/powerpoint/2010/main" val="3431521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150AD9-1AA6-3E53-9964-35784DAAE40C}"/>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254D44C-8123-3CC9-C74C-170793B5EB0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3FB8ADFB-07DA-E1C8-0D00-9C33284B1A3E}"/>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EF0EFDB1-398E-77DF-376A-3588672B50A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923951C-AF7A-B357-E7E9-CA013D4F04AA}"/>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F2EA6CA3-A439-50D2-DAA7-220D238CD26B}"/>
              </a:ext>
            </a:extLst>
          </p:cNvPr>
          <p:cNvSpPr>
            <a:spLocks noGrp="1"/>
          </p:cNvSpPr>
          <p:nvPr>
            <p:ph type="dt" sz="half" idx="10"/>
          </p:nvPr>
        </p:nvSpPr>
        <p:spPr/>
        <p:txBody>
          <a:bodyPr/>
          <a:lstStyle/>
          <a:p>
            <a:fld id="{1EEB538C-FDA8-984E-84B8-B05C676A140B}" type="datetimeFigureOut">
              <a:rPr lang="en-US" smtClean="0"/>
              <a:t>12/1/23</a:t>
            </a:fld>
            <a:endParaRPr lang="en-US"/>
          </a:p>
        </p:txBody>
      </p:sp>
      <p:sp>
        <p:nvSpPr>
          <p:cNvPr id="8" name="Footer Placeholder 7">
            <a:extLst>
              <a:ext uri="{FF2B5EF4-FFF2-40B4-BE49-F238E27FC236}">
                <a16:creationId xmlns:a16="http://schemas.microsoft.com/office/drawing/2014/main" id="{41D5F21F-120B-74D9-8C31-EEF28A7C18E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0455AC0-9346-ECB5-ECFB-4140D2EFDF85}"/>
              </a:ext>
            </a:extLst>
          </p:cNvPr>
          <p:cNvSpPr>
            <a:spLocks noGrp="1"/>
          </p:cNvSpPr>
          <p:nvPr>
            <p:ph type="sldNum" sz="quarter" idx="12"/>
          </p:nvPr>
        </p:nvSpPr>
        <p:spPr/>
        <p:txBody>
          <a:bodyPr/>
          <a:lstStyle/>
          <a:p>
            <a:fld id="{B05C3B7A-AC6C-5347-BECC-B7B86F22468B}" type="slidenum">
              <a:rPr lang="en-US" smtClean="0"/>
              <a:t>‹#›</a:t>
            </a:fld>
            <a:endParaRPr lang="en-US"/>
          </a:p>
        </p:txBody>
      </p:sp>
    </p:spTree>
    <p:extLst>
      <p:ext uri="{BB962C8B-B14F-4D97-AF65-F5344CB8AC3E}">
        <p14:creationId xmlns:p14="http://schemas.microsoft.com/office/powerpoint/2010/main" val="16218103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E24A2-BEBD-60EC-FDD4-5E85F974E736}"/>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A1052217-80A6-E72E-170B-9C2639087066}"/>
              </a:ext>
            </a:extLst>
          </p:cNvPr>
          <p:cNvSpPr>
            <a:spLocks noGrp="1"/>
          </p:cNvSpPr>
          <p:nvPr>
            <p:ph type="dt" sz="half" idx="10"/>
          </p:nvPr>
        </p:nvSpPr>
        <p:spPr/>
        <p:txBody>
          <a:bodyPr/>
          <a:lstStyle/>
          <a:p>
            <a:fld id="{1EEB538C-FDA8-984E-84B8-B05C676A140B}" type="datetimeFigureOut">
              <a:rPr lang="en-US" smtClean="0"/>
              <a:t>12/1/23</a:t>
            </a:fld>
            <a:endParaRPr lang="en-US"/>
          </a:p>
        </p:txBody>
      </p:sp>
      <p:sp>
        <p:nvSpPr>
          <p:cNvPr id="4" name="Footer Placeholder 3">
            <a:extLst>
              <a:ext uri="{FF2B5EF4-FFF2-40B4-BE49-F238E27FC236}">
                <a16:creationId xmlns:a16="http://schemas.microsoft.com/office/drawing/2014/main" id="{6920F36A-2AC4-369E-7D6E-1E5EE1208C7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C5608D8-5DC5-8D3C-6A31-3DEC53E7103F}"/>
              </a:ext>
            </a:extLst>
          </p:cNvPr>
          <p:cNvSpPr>
            <a:spLocks noGrp="1"/>
          </p:cNvSpPr>
          <p:nvPr>
            <p:ph type="sldNum" sz="quarter" idx="12"/>
          </p:nvPr>
        </p:nvSpPr>
        <p:spPr/>
        <p:txBody>
          <a:bodyPr/>
          <a:lstStyle/>
          <a:p>
            <a:fld id="{B05C3B7A-AC6C-5347-BECC-B7B86F22468B}" type="slidenum">
              <a:rPr lang="en-US" smtClean="0"/>
              <a:t>‹#›</a:t>
            </a:fld>
            <a:endParaRPr lang="en-US"/>
          </a:p>
        </p:txBody>
      </p:sp>
    </p:spTree>
    <p:extLst>
      <p:ext uri="{BB962C8B-B14F-4D97-AF65-F5344CB8AC3E}">
        <p14:creationId xmlns:p14="http://schemas.microsoft.com/office/powerpoint/2010/main" val="5403158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62A7264-CECE-0464-2AB4-8F5754DA6BF7}"/>
              </a:ext>
            </a:extLst>
          </p:cNvPr>
          <p:cNvSpPr>
            <a:spLocks noGrp="1"/>
          </p:cNvSpPr>
          <p:nvPr>
            <p:ph type="dt" sz="half" idx="10"/>
          </p:nvPr>
        </p:nvSpPr>
        <p:spPr/>
        <p:txBody>
          <a:bodyPr/>
          <a:lstStyle/>
          <a:p>
            <a:fld id="{1EEB538C-FDA8-984E-84B8-B05C676A140B}" type="datetimeFigureOut">
              <a:rPr lang="en-US" smtClean="0"/>
              <a:t>12/1/23</a:t>
            </a:fld>
            <a:endParaRPr lang="en-US"/>
          </a:p>
        </p:txBody>
      </p:sp>
      <p:sp>
        <p:nvSpPr>
          <p:cNvPr id="3" name="Footer Placeholder 2">
            <a:extLst>
              <a:ext uri="{FF2B5EF4-FFF2-40B4-BE49-F238E27FC236}">
                <a16:creationId xmlns:a16="http://schemas.microsoft.com/office/drawing/2014/main" id="{670D6BAA-054B-E309-F79B-1AB9B2D59D0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5628CBA-F036-A5BE-DBD8-A5104FF0BA2E}"/>
              </a:ext>
            </a:extLst>
          </p:cNvPr>
          <p:cNvSpPr>
            <a:spLocks noGrp="1"/>
          </p:cNvSpPr>
          <p:nvPr>
            <p:ph type="sldNum" sz="quarter" idx="12"/>
          </p:nvPr>
        </p:nvSpPr>
        <p:spPr/>
        <p:txBody>
          <a:bodyPr/>
          <a:lstStyle/>
          <a:p>
            <a:fld id="{B05C3B7A-AC6C-5347-BECC-B7B86F22468B}" type="slidenum">
              <a:rPr lang="en-US" smtClean="0"/>
              <a:t>‹#›</a:t>
            </a:fld>
            <a:endParaRPr lang="en-US"/>
          </a:p>
        </p:txBody>
      </p:sp>
    </p:spTree>
    <p:extLst>
      <p:ext uri="{BB962C8B-B14F-4D97-AF65-F5344CB8AC3E}">
        <p14:creationId xmlns:p14="http://schemas.microsoft.com/office/powerpoint/2010/main" val="40580981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65777-67B2-61CD-270F-A497FE76A34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BCEC1F05-35BA-84BE-193E-81182DC399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25D4246F-4FB4-58E0-8722-D44DF17098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76C7F08-5144-EAC3-74E7-C8B633906065}"/>
              </a:ext>
            </a:extLst>
          </p:cNvPr>
          <p:cNvSpPr>
            <a:spLocks noGrp="1"/>
          </p:cNvSpPr>
          <p:nvPr>
            <p:ph type="dt" sz="half" idx="10"/>
          </p:nvPr>
        </p:nvSpPr>
        <p:spPr/>
        <p:txBody>
          <a:bodyPr/>
          <a:lstStyle/>
          <a:p>
            <a:fld id="{1EEB538C-FDA8-984E-84B8-B05C676A140B}" type="datetimeFigureOut">
              <a:rPr lang="en-US" smtClean="0"/>
              <a:t>12/1/23</a:t>
            </a:fld>
            <a:endParaRPr lang="en-US"/>
          </a:p>
        </p:txBody>
      </p:sp>
      <p:sp>
        <p:nvSpPr>
          <p:cNvPr id="6" name="Footer Placeholder 5">
            <a:extLst>
              <a:ext uri="{FF2B5EF4-FFF2-40B4-BE49-F238E27FC236}">
                <a16:creationId xmlns:a16="http://schemas.microsoft.com/office/drawing/2014/main" id="{6BB341A2-D41C-18FE-A579-246F526ADB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98E18D-C81B-E414-073D-936CE4309295}"/>
              </a:ext>
            </a:extLst>
          </p:cNvPr>
          <p:cNvSpPr>
            <a:spLocks noGrp="1"/>
          </p:cNvSpPr>
          <p:nvPr>
            <p:ph type="sldNum" sz="quarter" idx="12"/>
          </p:nvPr>
        </p:nvSpPr>
        <p:spPr/>
        <p:txBody>
          <a:bodyPr/>
          <a:lstStyle/>
          <a:p>
            <a:fld id="{B05C3B7A-AC6C-5347-BECC-B7B86F22468B}" type="slidenum">
              <a:rPr lang="en-US" smtClean="0"/>
              <a:t>‹#›</a:t>
            </a:fld>
            <a:endParaRPr lang="en-US"/>
          </a:p>
        </p:txBody>
      </p:sp>
    </p:spTree>
    <p:extLst>
      <p:ext uri="{BB962C8B-B14F-4D97-AF65-F5344CB8AC3E}">
        <p14:creationId xmlns:p14="http://schemas.microsoft.com/office/powerpoint/2010/main" val="34921884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7C31D-E21F-B069-DE0E-05EC41737E0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756030E3-3E4C-93A1-1631-92C8AC0054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27E39CD-CF5B-9865-CAFD-B87AFD882B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DD24556-47B9-429F-D2F2-76688A1A976F}"/>
              </a:ext>
            </a:extLst>
          </p:cNvPr>
          <p:cNvSpPr>
            <a:spLocks noGrp="1"/>
          </p:cNvSpPr>
          <p:nvPr>
            <p:ph type="dt" sz="half" idx="10"/>
          </p:nvPr>
        </p:nvSpPr>
        <p:spPr/>
        <p:txBody>
          <a:bodyPr/>
          <a:lstStyle/>
          <a:p>
            <a:fld id="{1EEB538C-FDA8-984E-84B8-B05C676A140B}" type="datetimeFigureOut">
              <a:rPr lang="en-US" smtClean="0"/>
              <a:t>12/1/23</a:t>
            </a:fld>
            <a:endParaRPr lang="en-US"/>
          </a:p>
        </p:txBody>
      </p:sp>
      <p:sp>
        <p:nvSpPr>
          <p:cNvPr id="6" name="Footer Placeholder 5">
            <a:extLst>
              <a:ext uri="{FF2B5EF4-FFF2-40B4-BE49-F238E27FC236}">
                <a16:creationId xmlns:a16="http://schemas.microsoft.com/office/drawing/2014/main" id="{C6A47E57-053D-31F3-AC39-45BCB6895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112D81-2D29-A37E-D62D-683F77AB0117}"/>
              </a:ext>
            </a:extLst>
          </p:cNvPr>
          <p:cNvSpPr>
            <a:spLocks noGrp="1"/>
          </p:cNvSpPr>
          <p:nvPr>
            <p:ph type="sldNum" sz="quarter" idx="12"/>
          </p:nvPr>
        </p:nvSpPr>
        <p:spPr/>
        <p:txBody>
          <a:bodyPr/>
          <a:lstStyle/>
          <a:p>
            <a:fld id="{B05C3B7A-AC6C-5347-BECC-B7B86F22468B}" type="slidenum">
              <a:rPr lang="en-US" smtClean="0"/>
              <a:t>‹#›</a:t>
            </a:fld>
            <a:endParaRPr lang="en-US"/>
          </a:p>
        </p:txBody>
      </p:sp>
    </p:spTree>
    <p:extLst>
      <p:ext uri="{BB962C8B-B14F-4D97-AF65-F5344CB8AC3E}">
        <p14:creationId xmlns:p14="http://schemas.microsoft.com/office/powerpoint/2010/main" val="1745246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F0F4B56-A37D-0095-B4DA-0B9A13284E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493B3A94-2B57-9C10-15F6-F11F340FB91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B183821-4817-8B53-FA42-CDE3F43E52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EB538C-FDA8-984E-84B8-B05C676A140B}" type="datetimeFigureOut">
              <a:rPr lang="en-US" smtClean="0"/>
              <a:t>12/1/23</a:t>
            </a:fld>
            <a:endParaRPr lang="en-US"/>
          </a:p>
        </p:txBody>
      </p:sp>
      <p:sp>
        <p:nvSpPr>
          <p:cNvPr id="5" name="Footer Placeholder 4">
            <a:extLst>
              <a:ext uri="{FF2B5EF4-FFF2-40B4-BE49-F238E27FC236}">
                <a16:creationId xmlns:a16="http://schemas.microsoft.com/office/drawing/2014/main" id="{77D6A55A-7BC1-3872-874F-519E9BEB3C0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969A1CF-BB25-AA28-8B17-3E4137B928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05C3B7A-AC6C-5347-BECC-B7B86F22468B}" type="slidenum">
              <a:rPr lang="en-US" smtClean="0"/>
              <a:t>‹#›</a:t>
            </a:fld>
            <a:endParaRPr lang="en-US"/>
          </a:p>
        </p:txBody>
      </p:sp>
    </p:spTree>
    <p:extLst>
      <p:ext uri="{BB962C8B-B14F-4D97-AF65-F5344CB8AC3E}">
        <p14:creationId xmlns:p14="http://schemas.microsoft.com/office/powerpoint/2010/main" val="30625765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FrederickClasen/KCL_MSc_2023" TargetMode="External"/><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mailto:frederick.1.Clasen@kcl.ac.uk"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hyperlink" Target="https://genomebiology.biomedcentral.com/articles/10.1186/s13059-014-0550-8" TargetMode="External"/><Relationship Id="rId2" Type="http://schemas.openxmlformats.org/officeDocument/2006/relationships/hyperlink" Target="https://bioconductor.org/packages/devel/bioc/vignettes/DESeq2/inst/doc/DESeq2.html" TargetMode="Externa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25.xml.rels><?xml version="1.0" encoding="UTF-8" standalone="yes"?>
<Relationships xmlns="http://schemas.openxmlformats.org/package/2006/relationships"><Relationship Id="rId2" Type="http://schemas.openxmlformats.org/officeDocument/2006/relationships/image" Target="../media/image32.gif"/><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hyperlink" Target="https://www.gsea-msigdb.org/gsea/msigdb/human/collections.jsp" TargetMode="External"/><Relationship Id="rId2" Type="http://schemas.openxmlformats.org/officeDocument/2006/relationships/hyperlink" Target="https://geneontology.org/" TargetMode="Externa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hyperlink" Target="https://www.gsea-msigdb.org/gsea/msigdb/human/collections.jsp" TargetMode="External"/><Relationship Id="rId2" Type="http://schemas.openxmlformats.org/officeDocument/2006/relationships/hyperlink" Target="https://geneontology.org/" TargetMode="External"/><Relationship Id="rId1" Type="http://schemas.openxmlformats.org/officeDocument/2006/relationships/slideLayout" Target="../slideLayouts/slideLayout1.xml"/><Relationship Id="rId5" Type="http://schemas.openxmlformats.org/officeDocument/2006/relationships/image" Target="../media/image34.jpeg"/><Relationship Id="rId4" Type="http://schemas.openxmlformats.org/officeDocument/2006/relationships/image" Target="../media/image33.gif"/></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hyperlink" Target="https://guangchuangyu.github.io/software/clusterProfiler/" TargetMode="External"/><Relationship Id="rId2" Type="http://schemas.openxmlformats.org/officeDocument/2006/relationships/hyperlink" Target="https://bioconductor.org/packages/release/bioc/html/clusterProfiler.html" TargetMode="External"/><Relationship Id="rId1" Type="http://schemas.openxmlformats.org/officeDocument/2006/relationships/slideLayout" Target="../slideLayouts/slideLayout1.xml"/><Relationship Id="rId4" Type="http://schemas.openxmlformats.org/officeDocument/2006/relationships/hyperlink" Target="https://varemo.github.io/piano/"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jpe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xml"/><Relationship Id="rId5" Type="http://schemas.openxmlformats.org/officeDocument/2006/relationships/image" Target="../media/image42.png"/><Relationship Id="rId4" Type="http://schemas.openxmlformats.org/officeDocument/2006/relationships/image" Target="../media/image41.png"/></Relationships>
</file>

<file path=ppt/slides/_rels/slide3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image" Target="../media/image45.jpe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Update on Thomas Guy statue | Feature from King's College London">
            <a:extLst>
              <a:ext uri="{FF2B5EF4-FFF2-40B4-BE49-F238E27FC236}">
                <a16:creationId xmlns:a16="http://schemas.microsoft.com/office/drawing/2014/main" id="{EF5A9652-425E-2A8F-5479-A682C90EF609}"/>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1" y="0"/>
            <a:ext cx="12246429"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09B2346-E29E-5B12-9713-AA5BE7AC7AEB}"/>
              </a:ext>
            </a:extLst>
          </p:cNvPr>
          <p:cNvSpPr txBox="1"/>
          <p:nvPr/>
        </p:nvSpPr>
        <p:spPr>
          <a:xfrm>
            <a:off x="0" y="990600"/>
            <a:ext cx="12192000" cy="3539430"/>
          </a:xfrm>
          <a:prstGeom prst="rect">
            <a:avLst/>
          </a:prstGeom>
          <a:noFill/>
        </p:spPr>
        <p:txBody>
          <a:bodyPr wrap="square" rtlCol="0">
            <a:spAutoFit/>
          </a:bodyPr>
          <a:lstStyle/>
          <a:p>
            <a:pPr algn="ctr"/>
            <a:r>
              <a:rPr lang="en-US" sz="3600" b="1" u="sng" dirty="0">
                <a:latin typeface="Arial" panose="020B0604020202020204" pitchFamily="34" charset="0"/>
                <a:cs typeface="Arial" panose="020B0604020202020204" pitchFamily="34" charset="0"/>
              </a:rPr>
              <a:t>MSc in Microbiome in Health and Disease</a:t>
            </a:r>
          </a:p>
          <a:p>
            <a:pPr algn="ctr"/>
            <a:endParaRPr lang="en-US" sz="3600" b="1" u="sng" dirty="0">
              <a:latin typeface="Arial" panose="020B0604020202020204" pitchFamily="34" charset="0"/>
              <a:cs typeface="Arial" panose="020B0604020202020204" pitchFamily="34" charset="0"/>
            </a:endParaRPr>
          </a:p>
          <a:p>
            <a:pPr algn="ctr"/>
            <a:r>
              <a:rPr lang="en-US" sz="3600" dirty="0">
                <a:latin typeface="Arial" panose="020B0604020202020204" pitchFamily="34" charset="0"/>
                <a:cs typeface="Arial" panose="020B0604020202020204" pitchFamily="34" charset="0"/>
              </a:rPr>
              <a:t>M2: Transcriptomics</a:t>
            </a:r>
          </a:p>
          <a:p>
            <a:pPr algn="ctr"/>
            <a:r>
              <a:rPr lang="en-US" sz="2000" dirty="0">
                <a:latin typeface="Arial" panose="020B0604020202020204" pitchFamily="34" charset="0"/>
                <a:cs typeface="Arial" panose="020B0604020202020204" pitchFamily="34" charset="0"/>
                <a:hlinkClick r:id="rId3"/>
              </a:rPr>
              <a:t>(https://github.com/FrederickClasen/KCL_MSc_2023</a:t>
            </a:r>
            <a:r>
              <a:rPr lang="en-US" sz="2000" dirty="0">
                <a:latin typeface="Arial" panose="020B0604020202020204" pitchFamily="34" charset="0"/>
                <a:cs typeface="Arial" panose="020B0604020202020204" pitchFamily="34" charset="0"/>
              </a:rPr>
              <a:t>)</a:t>
            </a:r>
          </a:p>
          <a:p>
            <a:pPr algn="ctr"/>
            <a:endParaRPr lang="en-US" sz="3600" dirty="0">
              <a:latin typeface="Arial" panose="020B0604020202020204" pitchFamily="34" charset="0"/>
              <a:cs typeface="Arial" panose="020B0604020202020204" pitchFamily="34" charset="0"/>
            </a:endParaRPr>
          </a:p>
          <a:p>
            <a:pPr algn="ctr"/>
            <a:r>
              <a:rPr lang="en-US" sz="2800" dirty="0">
                <a:latin typeface="Arial" panose="020B0604020202020204" pitchFamily="34" charset="0"/>
                <a:cs typeface="Arial" panose="020B0604020202020204" pitchFamily="34" charset="0"/>
              </a:rPr>
              <a:t>Frederick Clasen</a:t>
            </a:r>
          </a:p>
          <a:p>
            <a:pPr algn="ctr"/>
            <a:r>
              <a:rPr lang="en-US" sz="2800" dirty="0">
                <a:latin typeface="Arial" panose="020B0604020202020204" pitchFamily="34" charset="0"/>
                <a:cs typeface="Arial" panose="020B0604020202020204" pitchFamily="34" charset="0"/>
              </a:rPr>
              <a:t>(</a:t>
            </a:r>
            <a:r>
              <a:rPr lang="en-US" sz="2800" dirty="0">
                <a:latin typeface="Arial" panose="020B0604020202020204" pitchFamily="34" charset="0"/>
                <a:cs typeface="Arial" panose="020B0604020202020204" pitchFamily="34" charset="0"/>
                <a:hlinkClick r:id="rId4"/>
              </a:rPr>
              <a:t>frederick.1.clasen@kcl.ac.uk</a:t>
            </a:r>
            <a:r>
              <a:rPr lang="en-US" sz="2800" dirty="0">
                <a:latin typeface="Arial" panose="020B0604020202020204" pitchFamily="34" charset="0"/>
                <a:cs typeface="Arial" panose="020B0604020202020204" pitchFamily="34" charset="0"/>
              </a:rPr>
              <a:t>)</a:t>
            </a:r>
          </a:p>
        </p:txBody>
      </p:sp>
      <p:pic>
        <p:nvPicPr>
          <p:cNvPr id="3076" name="Picture 4" descr="King's College London logo transparent PNG - StickPNG">
            <a:extLst>
              <a:ext uri="{FF2B5EF4-FFF2-40B4-BE49-F238E27FC236}">
                <a16:creationId xmlns:a16="http://schemas.microsoft.com/office/drawing/2014/main" id="{E01107CB-DBA9-DF88-6FCA-219493928CF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21150" y="4480649"/>
            <a:ext cx="3949700" cy="2057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12646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DFB4F8-02E9-3172-BBD6-CA79A76EC796}"/>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From raw reads to gene counts</a:t>
            </a:r>
          </a:p>
        </p:txBody>
      </p:sp>
      <p:sp>
        <p:nvSpPr>
          <p:cNvPr id="7" name="Rounded Rectangle 6">
            <a:extLst>
              <a:ext uri="{FF2B5EF4-FFF2-40B4-BE49-F238E27FC236}">
                <a16:creationId xmlns:a16="http://schemas.microsoft.com/office/drawing/2014/main" id="{64C571DD-FC7A-6B9A-7875-915E6538724A}"/>
              </a:ext>
            </a:extLst>
          </p:cNvPr>
          <p:cNvSpPr/>
          <p:nvPr/>
        </p:nvSpPr>
        <p:spPr>
          <a:xfrm>
            <a:off x="131619" y="1579418"/>
            <a:ext cx="2403764" cy="914400"/>
          </a:xfrm>
          <a:prstGeom prst="roundRect">
            <a:avLst/>
          </a:prstGeom>
          <a:gradFill flip="none" rotWithShape="1">
            <a:gsLst>
              <a:gs pos="0">
                <a:schemeClr val="accent6"/>
              </a:gs>
              <a:gs pos="100000">
                <a:schemeClr val="accent6">
                  <a:lumMod val="60000"/>
                  <a:lumOff val="40000"/>
                  <a:tint val="23500"/>
                  <a:satMod val="16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rial" panose="020B0604020202020204" pitchFamily="34" charset="0"/>
                <a:cs typeface="Arial" panose="020B0604020202020204" pitchFamily="34" charset="0"/>
              </a:rPr>
              <a:t>Stage 1: Pre-processing</a:t>
            </a:r>
          </a:p>
        </p:txBody>
      </p:sp>
      <p:sp>
        <p:nvSpPr>
          <p:cNvPr id="11" name="Rounded Rectangle 10">
            <a:extLst>
              <a:ext uri="{FF2B5EF4-FFF2-40B4-BE49-F238E27FC236}">
                <a16:creationId xmlns:a16="http://schemas.microsoft.com/office/drawing/2014/main" id="{DDD08AEE-75CA-24BC-1E4F-9546BCA19DE2}"/>
              </a:ext>
            </a:extLst>
          </p:cNvPr>
          <p:cNvSpPr/>
          <p:nvPr/>
        </p:nvSpPr>
        <p:spPr>
          <a:xfrm>
            <a:off x="131619" y="3053542"/>
            <a:ext cx="2403764" cy="914400"/>
          </a:xfrm>
          <a:prstGeom prst="roundRect">
            <a:avLst/>
          </a:prstGeom>
          <a:gradFill flip="none" rotWithShape="1">
            <a:gsLst>
              <a:gs pos="100000">
                <a:schemeClr val="accent6"/>
              </a:gs>
              <a:gs pos="0">
                <a:schemeClr val="accent6">
                  <a:lumMod val="60000"/>
                  <a:lumOff val="40000"/>
                  <a:tint val="23500"/>
                  <a:satMod val="16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rial" panose="020B0604020202020204" pitchFamily="34" charset="0"/>
                <a:cs typeface="Arial" panose="020B0604020202020204" pitchFamily="34" charset="0"/>
              </a:rPr>
              <a:t>Stage 2: Genome alignment &amp; Quantification</a:t>
            </a:r>
          </a:p>
        </p:txBody>
      </p:sp>
      <p:sp>
        <p:nvSpPr>
          <p:cNvPr id="14" name="Rounded Rectangle 13">
            <a:extLst>
              <a:ext uri="{FF2B5EF4-FFF2-40B4-BE49-F238E27FC236}">
                <a16:creationId xmlns:a16="http://schemas.microsoft.com/office/drawing/2014/main" id="{8D6C2D59-0436-333F-BDB8-357A27B25D1B}"/>
              </a:ext>
            </a:extLst>
          </p:cNvPr>
          <p:cNvSpPr/>
          <p:nvPr/>
        </p:nvSpPr>
        <p:spPr>
          <a:xfrm>
            <a:off x="131619" y="4527666"/>
            <a:ext cx="2403764" cy="914400"/>
          </a:xfrm>
          <a:prstGeom prst="roundRect">
            <a:avLst/>
          </a:prstGeom>
          <a:gradFill flip="none" rotWithShape="1">
            <a:gsLst>
              <a:gs pos="0">
                <a:schemeClr val="accent6"/>
              </a:gs>
              <a:gs pos="100000">
                <a:schemeClr val="accent6">
                  <a:lumMod val="60000"/>
                  <a:lumOff val="40000"/>
                  <a:tint val="23500"/>
                  <a:satMod val="16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rial" panose="020B0604020202020204" pitchFamily="34" charset="0"/>
                <a:cs typeface="Arial" panose="020B0604020202020204" pitchFamily="34" charset="0"/>
              </a:rPr>
              <a:t>Stage 3: Final QC</a:t>
            </a:r>
          </a:p>
        </p:txBody>
      </p:sp>
      <p:cxnSp>
        <p:nvCxnSpPr>
          <p:cNvPr id="4" name="Straight Connector 3">
            <a:extLst>
              <a:ext uri="{FF2B5EF4-FFF2-40B4-BE49-F238E27FC236}">
                <a16:creationId xmlns:a16="http://schemas.microsoft.com/office/drawing/2014/main" id="{222623EC-35E6-082D-0A73-F76612D9E2A6}"/>
              </a:ext>
            </a:extLst>
          </p:cNvPr>
          <p:cNvCxnSpPr/>
          <p:nvPr/>
        </p:nvCxnSpPr>
        <p:spPr>
          <a:xfrm>
            <a:off x="2685011" y="781396"/>
            <a:ext cx="0" cy="57524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5B48C691-C140-E0E1-3DE5-5E80E3D390E5}"/>
              </a:ext>
            </a:extLst>
          </p:cNvPr>
          <p:cNvSpPr txBox="1"/>
          <p:nvPr/>
        </p:nvSpPr>
        <p:spPr>
          <a:xfrm>
            <a:off x="2834639" y="737549"/>
            <a:ext cx="9357353" cy="646331"/>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The computational tools/software that has been built for RNA-sequencing is a lot more advanced, standardized and maintained compared to metagenomics </a:t>
            </a:r>
          </a:p>
        </p:txBody>
      </p:sp>
    </p:spTree>
    <p:extLst>
      <p:ext uri="{BB962C8B-B14F-4D97-AF65-F5344CB8AC3E}">
        <p14:creationId xmlns:p14="http://schemas.microsoft.com/office/powerpoint/2010/main" val="30545812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DFB4F8-02E9-3172-BBD6-CA79A76EC796}"/>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From raw reads to gene counts</a:t>
            </a:r>
          </a:p>
        </p:txBody>
      </p:sp>
      <p:sp>
        <p:nvSpPr>
          <p:cNvPr id="7" name="Rounded Rectangle 6">
            <a:extLst>
              <a:ext uri="{FF2B5EF4-FFF2-40B4-BE49-F238E27FC236}">
                <a16:creationId xmlns:a16="http://schemas.microsoft.com/office/drawing/2014/main" id="{64C571DD-FC7A-6B9A-7875-915E6538724A}"/>
              </a:ext>
            </a:extLst>
          </p:cNvPr>
          <p:cNvSpPr/>
          <p:nvPr/>
        </p:nvSpPr>
        <p:spPr>
          <a:xfrm>
            <a:off x="131619" y="1579418"/>
            <a:ext cx="2403764" cy="914400"/>
          </a:xfrm>
          <a:prstGeom prst="roundRect">
            <a:avLst/>
          </a:prstGeom>
          <a:gradFill flip="none" rotWithShape="1">
            <a:gsLst>
              <a:gs pos="0">
                <a:schemeClr val="accent6"/>
              </a:gs>
              <a:gs pos="100000">
                <a:schemeClr val="accent6">
                  <a:lumMod val="60000"/>
                  <a:lumOff val="40000"/>
                  <a:tint val="23500"/>
                  <a:satMod val="16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rial" panose="020B0604020202020204" pitchFamily="34" charset="0"/>
                <a:cs typeface="Arial" panose="020B0604020202020204" pitchFamily="34" charset="0"/>
              </a:rPr>
              <a:t>Stage 1: Pre-processing</a:t>
            </a:r>
          </a:p>
        </p:txBody>
      </p:sp>
      <p:sp>
        <p:nvSpPr>
          <p:cNvPr id="11" name="Rounded Rectangle 10">
            <a:extLst>
              <a:ext uri="{FF2B5EF4-FFF2-40B4-BE49-F238E27FC236}">
                <a16:creationId xmlns:a16="http://schemas.microsoft.com/office/drawing/2014/main" id="{DDD08AEE-75CA-24BC-1E4F-9546BCA19DE2}"/>
              </a:ext>
            </a:extLst>
          </p:cNvPr>
          <p:cNvSpPr/>
          <p:nvPr/>
        </p:nvSpPr>
        <p:spPr>
          <a:xfrm>
            <a:off x="131619" y="3053542"/>
            <a:ext cx="2403764" cy="91440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lumMod val="85000"/>
                  </a:schemeClr>
                </a:solidFill>
                <a:latin typeface="Arial" panose="020B0604020202020204" pitchFamily="34" charset="0"/>
                <a:cs typeface="Arial" panose="020B0604020202020204" pitchFamily="34" charset="0"/>
              </a:rPr>
              <a:t>Stage 2: Genome alignment &amp; Quantification</a:t>
            </a:r>
          </a:p>
        </p:txBody>
      </p:sp>
      <p:sp>
        <p:nvSpPr>
          <p:cNvPr id="14" name="Rounded Rectangle 13">
            <a:extLst>
              <a:ext uri="{FF2B5EF4-FFF2-40B4-BE49-F238E27FC236}">
                <a16:creationId xmlns:a16="http://schemas.microsoft.com/office/drawing/2014/main" id="{8D6C2D59-0436-333F-BDB8-357A27B25D1B}"/>
              </a:ext>
            </a:extLst>
          </p:cNvPr>
          <p:cNvSpPr/>
          <p:nvPr/>
        </p:nvSpPr>
        <p:spPr>
          <a:xfrm>
            <a:off x="131619" y="4527666"/>
            <a:ext cx="2403764" cy="91440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lumMod val="85000"/>
                  </a:schemeClr>
                </a:solidFill>
                <a:latin typeface="Arial" panose="020B0604020202020204" pitchFamily="34" charset="0"/>
                <a:cs typeface="Arial" panose="020B0604020202020204" pitchFamily="34" charset="0"/>
              </a:rPr>
              <a:t>Stage 3: Final QC</a:t>
            </a:r>
          </a:p>
        </p:txBody>
      </p:sp>
      <p:cxnSp>
        <p:nvCxnSpPr>
          <p:cNvPr id="4" name="Straight Connector 3">
            <a:extLst>
              <a:ext uri="{FF2B5EF4-FFF2-40B4-BE49-F238E27FC236}">
                <a16:creationId xmlns:a16="http://schemas.microsoft.com/office/drawing/2014/main" id="{222623EC-35E6-082D-0A73-F76612D9E2A6}"/>
              </a:ext>
            </a:extLst>
          </p:cNvPr>
          <p:cNvCxnSpPr/>
          <p:nvPr/>
        </p:nvCxnSpPr>
        <p:spPr>
          <a:xfrm>
            <a:off x="2685011" y="781396"/>
            <a:ext cx="0" cy="57524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5B48C691-C140-E0E1-3DE5-5E80E3D390E5}"/>
              </a:ext>
            </a:extLst>
          </p:cNvPr>
          <p:cNvSpPr txBox="1"/>
          <p:nvPr/>
        </p:nvSpPr>
        <p:spPr>
          <a:xfrm>
            <a:off x="2834639" y="737549"/>
            <a:ext cx="9357353" cy="3416320"/>
          </a:xfrm>
          <a:prstGeom prst="rect">
            <a:avLst/>
          </a:prstGeom>
          <a:noFill/>
        </p:spPr>
        <p:txBody>
          <a:bodyPr wrap="square">
            <a:spAutoFit/>
          </a:bodyPr>
          <a:lstStyle/>
          <a:p>
            <a:r>
              <a:rPr lang="en-US" b="1" u="sng" dirty="0">
                <a:latin typeface="Arial" panose="020B0604020202020204" pitchFamily="34" charset="0"/>
                <a:cs typeface="Arial" panose="020B0604020202020204" pitchFamily="34" charset="0"/>
              </a:rPr>
              <a:t>Stage 1: Pre-processing</a:t>
            </a: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Goal is to investigate the quality of raw reads before performing any analysis</a:t>
            </a:r>
          </a:p>
        </p:txBody>
      </p:sp>
      <p:pic>
        <p:nvPicPr>
          <p:cNvPr id="8" name="Picture 7" descr="Graphical user interface, text, application, email&#10;&#10;Description automatically generated">
            <a:extLst>
              <a:ext uri="{FF2B5EF4-FFF2-40B4-BE49-F238E27FC236}">
                <a16:creationId xmlns:a16="http://schemas.microsoft.com/office/drawing/2014/main" id="{F982A870-4738-234C-F0E8-17DCBAC41343}"/>
              </a:ext>
            </a:extLst>
          </p:cNvPr>
          <p:cNvPicPr>
            <a:picLocks noChangeAspect="1"/>
          </p:cNvPicPr>
          <p:nvPr/>
        </p:nvPicPr>
        <p:blipFill>
          <a:blip r:embed="rId2"/>
          <a:stretch>
            <a:fillRect/>
          </a:stretch>
        </p:blipFill>
        <p:spPr>
          <a:xfrm>
            <a:off x="2909454" y="1210454"/>
            <a:ext cx="6888473" cy="2447146"/>
          </a:xfrm>
          <a:prstGeom prst="rect">
            <a:avLst/>
          </a:prstGeom>
        </p:spPr>
      </p:pic>
    </p:spTree>
    <p:extLst>
      <p:ext uri="{BB962C8B-B14F-4D97-AF65-F5344CB8AC3E}">
        <p14:creationId xmlns:p14="http://schemas.microsoft.com/office/powerpoint/2010/main" val="2225427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DFB4F8-02E9-3172-BBD6-CA79A76EC796}"/>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From raw reads to gene counts</a:t>
            </a:r>
          </a:p>
        </p:txBody>
      </p:sp>
      <p:sp>
        <p:nvSpPr>
          <p:cNvPr id="7" name="Rounded Rectangle 6">
            <a:extLst>
              <a:ext uri="{FF2B5EF4-FFF2-40B4-BE49-F238E27FC236}">
                <a16:creationId xmlns:a16="http://schemas.microsoft.com/office/drawing/2014/main" id="{64C571DD-FC7A-6B9A-7875-915E6538724A}"/>
              </a:ext>
            </a:extLst>
          </p:cNvPr>
          <p:cNvSpPr/>
          <p:nvPr/>
        </p:nvSpPr>
        <p:spPr>
          <a:xfrm>
            <a:off x="131619" y="1579418"/>
            <a:ext cx="2403764" cy="914400"/>
          </a:xfrm>
          <a:prstGeom prst="roundRect">
            <a:avLst/>
          </a:prstGeom>
          <a:gradFill flip="none" rotWithShape="1">
            <a:gsLst>
              <a:gs pos="0">
                <a:schemeClr val="accent6"/>
              </a:gs>
              <a:gs pos="100000">
                <a:schemeClr val="accent6">
                  <a:lumMod val="60000"/>
                  <a:lumOff val="40000"/>
                  <a:tint val="23500"/>
                  <a:satMod val="16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rial" panose="020B0604020202020204" pitchFamily="34" charset="0"/>
                <a:cs typeface="Arial" panose="020B0604020202020204" pitchFamily="34" charset="0"/>
              </a:rPr>
              <a:t>Stage 1: Pre-processing</a:t>
            </a:r>
          </a:p>
        </p:txBody>
      </p:sp>
      <p:sp>
        <p:nvSpPr>
          <p:cNvPr id="11" name="Rounded Rectangle 10">
            <a:extLst>
              <a:ext uri="{FF2B5EF4-FFF2-40B4-BE49-F238E27FC236}">
                <a16:creationId xmlns:a16="http://schemas.microsoft.com/office/drawing/2014/main" id="{DDD08AEE-75CA-24BC-1E4F-9546BCA19DE2}"/>
              </a:ext>
            </a:extLst>
          </p:cNvPr>
          <p:cNvSpPr/>
          <p:nvPr/>
        </p:nvSpPr>
        <p:spPr>
          <a:xfrm>
            <a:off x="131619" y="3053542"/>
            <a:ext cx="2403764" cy="91440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lumMod val="85000"/>
                  </a:schemeClr>
                </a:solidFill>
                <a:latin typeface="Arial" panose="020B0604020202020204" pitchFamily="34" charset="0"/>
                <a:cs typeface="Arial" panose="020B0604020202020204" pitchFamily="34" charset="0"/>
              </a:rPr>
              <a:t>Stage 2: Genome alignment &amp; Quantification</a:t>
            </a:r>
          </a:p>
        </p:txBody>
      </p:sp>
      <p:sp>
        <p:nvSpPr>
          <p:cNvPr id="14" name="Rounded Rectangle 13">
            <a:extLst>
              <a:ext uri="{FF2B5EF4-FFF2-40B4-BE49-F238E27FC236}">
                <a16:creationId xmlns:a16="http://schemas.microsoft.com/office/drawing/2014/main" id="{8D6C2D59-0436-333F-BDB8-357A27B25D1B}"/>
              </a:ext>
            </a:extLst>
          </p:cNvPr>
          <p:cNvSpPr/>
          <p:nvPr/>
        </p:nvSpPr>
        <p:spPr>
          <a:xfrm>
            <a:off x="131619" y="4527666"/>
            <a:ext cx="2403764" cy="91440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lumMod val="85000"/>
                  </a:schemeClr>
                </a:solidFill>
                <a:latin typeface="Arial" panose="020B0604020202020204" pitchFamily="34" charset="0"/>
                <a:cs typeface="Arial" panose="020B0604020202020204" pitchFamily="34" charset="0"/>
              </a:rPr>
              <a:t>Stage 3: Final QC</a:t>
            </a:r>
          </a:p>
        </p:txBody>
      </p:sp>
      <p:cxnSp>
        <p:nvCxnSpPr>
          <p:cNvPr id="4" name="Straight Connector 3">
            <a:extLst>
              <a:ext uri="{FF2B5EF4-FFF2-40B4-BE49-F238E27FC236}">
                <a16:creationId xmlns:a16="http://schemas.microsoft.com/office/drawing/2014/main" id="{222623EC-35E6-082D-0A73-F76612D9E2A6}"/>
              </a:ext>
            </a:extLst>
          </p:cNvPr>
          <p:cNvCxnSpPr/>
          <p:nvPr/>
        </p:nvCxnSpPr>
        <p:spPr>
          <a:xfrm>
            <a:off x="2685011" y="781396"/>
            <a:ext cx="0" cy="57524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12" name="Picture 11" descr="A screenshot of a computer screen&#10;&#10;Description automatically generated">
            <a:extLst>
              <a:ext uri="{FF2B5EF4-FFF2-40B4-BE49-F238E27FC236}">
                <a16:creationId xmlns:a16="http://schemas.microsoft.com/office/drawing/2014/main" id="{7CF5C415-F27C-E35B-CACC-DDFC4A8C34ED}"/>
              </a:ext>
            </a:extLst>
          </p:cNvPr>
          <p:cNvPicPr>
            <a:picLocks noChangeAspect="1"/>
          </p:cNvPicPr>
          <p:nvPr/>
        </p:nvPicPr>
        <p:blipFill>
          <a:blip r:embed="rId2"/>
          <a:stretch>
            <a:fillRect/>
          </a:stretch>
        </p:blipFill>
        <p:spPr>
          <a:xfrm>
            <a:off x="2834639" y="1284874"/>
            <a:ext cx="6528075" cy="4451736"/>
          </a:xfrm>
          <a:prstGeom prst="rect">
            <a:avLst/>
          </a:prstGeom>
        </p:spPr>
      </p:pic>
      <p:sp>
        <p:nvSpPr>
          <p:cNvPr id="13" name="TextBox 12">
            <a:extLst>
              <a:ext uri="{FF2B5EF4-FFF2-40B4-BE49-F238E27FC236}">
                <a16:creationId xmlns:a16="http://schemas.microsoft.com/office/drawing/2014/main" id="{8266DC06-BC65-7647-F4A9-1192A59950E4}"/>
              </a:ext>
            </a:extLst>
          </p:cNvPr>
          <p:cNvSpPr txBox="1"/>
          <p:nvPr/>
        </p:nvSpPr>
        <p:spPr>
          <a:xfrm>
            <a:off x="2834639" y="737549"/>
            <a:ext cx="9357353" cy="5909310"/>
          </a:xfrm>
          <a:prstGeom prst="rect">
            <a:avLst/>
          </a:prstGeom>
          <a:noFill/>
        </p:spPr>
        <p:txBody>
          <a:bodyPr wrap="square">
            <a:spAutoFit/>
          </a:bodyPr>
          <a:lstStyle/>
          <a:p>
            <a:r>
              <a:rPr lang="en-US" b="1" u="sng" dirty="0">
                <a:latin typeface="Arial" panose="020B0604020202020204" pitchFamily="34" charset="0"/>
                <a:cs typeface="Arial" panose="020B0604020202020204" pitchFamily="34" charset="0"/>
              </a:rPr>
              <a:t>Stage 1: Pre-processing</a:t>
            </a: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endParaRPr lang="en-US" b="1" u="sng"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Gives quality scores for raw sequencing reads that help to either keep or discard samples depending on sequencing quality</a:t>
            </a:r>
          </a:p>
        </p:txBody>
      </p:sp>
    </p:spTree>
    <p:extLst>
      <p:ext uri="{BB962C8B-B14F-4D97-AF65-F5344CB8AC3E}">
        <p14:creationId xmlns:p14="http://schemas.microsoft.com/office/powerpoint/2010/main" val="15271485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DFB4F8-02E9-3172-BBD6-CA79A76EC796}"/>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From raw reads to gene counts</a:t>
            </a:r>
          </a:p>
        </p:txBody>
      </p:sp>
      <p:sp>
        <p:nvSpPr>
          <p:cNvPr id="7" name="Rounded Rectangle 6">
            <a:extLst>
              <a:ext uri="{FF2B5EF4-FFF2-40B4-BE49-F238E27FC236}">
                <a16:creationId xmlns:a16="http://schemas.microsoft.com/office/drawing/2014/main" id="{64C571DD-FC7A-6B9A-7875-915E6538724A}"/>
              </a:ext>
            </a:extLst>
          </p:cNvPr>
          <p:cNvSpPr/>
          <p:nvPr/>
        </p:nvSpPr>
        <p:spPr>
          <a:xfrm>
            <a:off x="131619" y="1579418"/>
            <a:ext cx="2403764" cy="91440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lumMod val="85000"/>
                  </a:schemeClr>
                </a:solidFill>
                <a:latin typeface="Arial" panose="020B0604020202020204" pitchFamily="34" charset="0"/>
                <a:cs typeface="Arial" panose="020B0604020202020204" pitchFamily="34" charset="0"/>
              </a:rPr>
              <a:t>Stage 1: Pre-processing</a:t>
            </a:r>
          </a:p>
        </p:txBody>
      </p:sp>
      <p:sp>
        <p:nvSpPr>
          <p:cNvPr id="14" name="Rounded Rectangle 13">
            <a:extLst>
              <a:ext uri="{FF2B5EF4-FFF2-40B4-BE49-F238E27FC236}">
                <a16:creationId xmlns:a16="http://schemas.microsoft.com/office/drawing/2014/main" id="{8D6C2D59-0436-333F-BDB8-357A27B25D1B}"/>
              </a:ext>
            </a:extLst>
          </p:cNvPr>
          <p:cNvSpPr/>
          <p:nvPr/>
        </p:nvSpPr>
        <p:spPr>
          <a:xfrm>
            <a:off x="131619" y="4527666"/>
            <a:ext cx="2403764" cy="91440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lumMod val="85000"/>
                  </a:schemeClr>
                </a:solidFill>
                <a:latin typeface="Arial" panose="020B0604020202020204" pitchFamily="34" charset="0"/>
                <a:cs typeface="Arial" panose="020B0604020202020204" pitchFamily="34" charset="0"/>
              </a:rPr>
              <a:t>Stage 3: Final QC</a:t>
            </a:r>
          </a:p>
        </p:txBody>
      </p:sp>
      <p:cxnSp>
        <p:nvCxnSpPr>
          <p:cNvPr id="4" name="Straight Connector 3">
            <a:extLst>
              <a:ext uri="{FF2B5EF4-FFF2-40B4-BE49-F238E27FC236}">
                <a16:creationId xmlns:a16="http://schemas.microsoft.com/office/drawing/2014/main" id="{222623EC-35E6-082D-0A73-F76612D9E2A6}"/>
              </a:ext>
            </a:extLst>
          </p:cNvPr>
          <p:cNvCxnSpPr/>
          <p:nvPr/>
        </p:nvCxnSpPr>
        <p:spPr>
          <a:xfrm>
            <a:off x="2685011" y="781396"/>
            <a:ext cx="0" cy="57524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8266DC06-BC65-7647-F4A9-1192A59950E4}"/>
              </a:ext>
            </a:extLst>
          </p:cNvPr>
          <p:cNvSpPr txBox="1"/>
          <p:nvPr/>
        </p:nvSpPr>
        <p:spPr>
          <a:xfrm>
            <a:off x="2834639" y="737549"/>
            <a:ext cx="9357353" cy="1200329"/>
          </a:xfrm>
          <a:prstGeom prst="rect">
            <a:avLst/>
          </a:prstGeom>
          <a:noFill/>
        </p:spPr>
        <p:txBody>
          <a:bodyPr wrap="square">
            <a:spAutoFit/>
          </a:bodyPr>
          <a:lstStyle/>
          <a:p>
            <a:r>
              <a:rPr lang="en-US" b="1" u="sng" dirty="0">
                <a:latin typeface="Arial" panose="020B0604020202020204" pitchFamily="34" charset="0"/>
                <a:cs typeface="Arial" panose="020B0604020202020204" pitchFamily="34" charset="0"/>
              </a:rPr>
              <a:t>Stage 2: Genome alignment and quantification</a:t>
            </a:r>
          </a:p>
          <a:p>
            <a:endParaRPr lang="en-US" b="1" u="sng"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purpose of alignment and quantification is to “count” the number of reads that map (i.e. align) to each gene using computational tools and statistics</a:t>
            </a:r>
          </a:p>
        </p:txBody>
      </p:sp>
      <p:sp>
        <p:nvSpPr>
          <p:cNvPr id="3" name="Rounded Rectangle 2">
            <a:extLst>
              <a:ext uri="{FF2B5EF4-FFF2-40B4-BE49-F238E27FC236}">
                <a16:creationId xmlns:a16="http://schemas.microsoft.com/office/drawing/2014/main" id="{3ADA2EB7-2A2D-39D1-5482-F5485FAC5677}"/>
              </a:ext>
            </a:extLst>
          </p:cNvPr>
          <p:cNvSpPr/>
          <p:nvPr/>
        </p:nvSpPr>
        <p:spPr>
          <a:xfrm>
            <a:off x="131619" y="3053542"/>
            <a:ext cx="2403764" cy="914400"/>
          </a:xfrm>
          <a:prstGeom prst="roundRect">
            <a:avLst/>
          </a:prstGeom>
          <a:gradFill flip="none" rotWithShape="1">
            <a:gsLst>
              <a:gs pos="100000">
                <a:schemeClr val="accent6"/>
              </a:gs>
              <a:gs pos="0">
                <a:schemeClr val="accent6">
                  <a:lumMod val="60000"/>
                  <a:lumOff val="40000"/>
                  <a:tint val="23500"/>
                  <a:satMod val="16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rial" panose="020B0604020202020204" pitchFamily="34" charset="0"/>
                <a:cs typeface="Arial" panose="020B0604020202020204" pitchFamily="34" charset="0"/>
              </a:rPr>
              <a:t>Stage 2: Genome alignment &amp; Quantification</a:t>
            </a:r>
          </a:p>
        </p:txBody>
      </p:sp>
      <p:pic>
        <p:nvPicPr>
          <p:cNvPr id="10242" name="Picture 2" descr="figure 1">
            <a:extLst>
              <a:ext uri="{FF2B5EF4-FFF2-40B4-BE49-F238E27FC236}">
                <a16:creationId xmlns:a16="http://schemas.microsoft.com/office/drawing/2014/main" id="{D988B73D-F64F-219C-F426-033C2E2F32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34639" y="2036618"/>
            <a:ext cx="7781207" cy="438473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7DF142E-9F87-019F-18FB-2F968F531AD7}"/>
              </a:ext>
            </a:extLst>
          </p:cNvPr>
          <p:cNvSpPr txBox="1"/>
          <p:nvPr/>
        </p:nvSpPr>
        <p:spPr>
          <a:xfrm>
            <a:off x="6801955" y="6421357"/>
            <a:ext cx="4495309" cy="307777"/>
          </a:xfrm>
          <a:prstGeom prst="rect">
            <a:avLst/>
          </a:prstGeom>
          <a:noFill/>
        </p:spPr>
        <p:txBody>
          <a:bodyPr wrap="square">
            <a:spAutoFit/>
          </a:bodyPr>
          <a:lstStyle/>
          <a:p>
            <a:pPr algn="ctr"/>
            <a:r>
              <a:rPr lang="en-US" sz="1400" dirty="0" err="1">
                <a:latin typeface="Arial" panose="020B0604020202020204" pitchFamily="34" charset="0"/>
                <a:cs typeface="Arial" panose="020B0604020202020204" pitchFamily="34" charset="0"/>
              </a:rPr>
              <a:t>Corchete</a:t>
            </a:r>
            <a:r>
              <a:rPr lang="en-US" sz="1400" dirty="0">
                <a:latin typeface="Arial" panose="020B0604020202020204" pitchFamily="34" charset="0"/>
                <a:cs typeface="Arial" panose="020B0604020202020204" pitchFamily="34" charset="0"/>
              </a:rPr>
              <a:t> </a:t>
            </a:r>
            <a:r>
              <a:rPr lang="en-US" sz="1400" i="1" dirty="0">
                <a:latin typeface="Arial" panose="020B0604020202020204" pitchFamily="34" charset="0"/>
                <a:cs typeface="Arial" panose="020B0604020202020204" pitchFamily="34" charset="0"/>
              </a:rPr>
              <a:t>et al</a:t>
            </a:r>
            <a:r>
              <a:rPr lang="en-US" sz="1400" dirty="0">
                <a:latin typeface="Arial" panose="020B0604020202020204" pitchFamily="34" charset="0"/>
                <a:cs typeface="Arial" panose="020B0604020202020204" pitchFamily="34" charset="0"/>
              </a:rPr>
              <a:t>., Scientific Reports, 2020</a:t>
            </a:r>
          </a:p>
        </p:txBody>
      </p:sp>
    </p:spTree>
    <p:extLst>
      <p:ext uri="{BB962C8B-B14F-4D97-AF65-F5344CB8AC3E}">
        <p14:creationId xmlns:p14="http://schemas.microsoft.com/office/powerpoint/2010/main" val="28623456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DFB4F8-02E9-3172-BBD6-CA79A76EC796}"/>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From raw reads to gene counts</a:t>
            </a:r>
          </a:p>
        </p:txBody>
      </p:sp>
      <p:sp>
        <p:nvSpPr>
          <p:cNvPr id="7" name="Rounded Rectangle 6">
            <a:extLst>
              <a:ext uri="{FF2B5EF4-FFF2-40B4-BE49-F238E27FC236}">
                <a16:creationId xmlns:a16="http://schemas.microsoft.com/office/drawing/2014/main" id="{64C571DD-FC7A-6B9A-7875-915E6538724A}"/>
              </a:ext>
            </a:extLst>
          </p:cNvPr>
          <p:cNvSpPr/>
          <p:nvPr/>
        </p:nvSpPr>
        <p:spPr>
          <a:xfrm>
            <a:off x="131619" y="1579418"/>
            <a:ext cx="2403764" cy="91440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lumMod val="85000"/>
                  </a:schemeClr>
                </a:solidFill>
                <a:latin typeface="Arial" panose="020B0604020202020204" pitchFamily="34" charset="0"/>
                <a:cs typeface="Arial" panose="020B0604020202020204" pitchFamily="34" charset="0"/>
              </a:rPr>
              <a:t>Stage 1: Pre-processing</a:t>
            </a:r>
          </a:p>
        </p:txBody>
      </p:sp>
      <p:sp>
        <p:nvSpPr>
          <p:cNvPr id="14" name="Rounded Rectangle 13">
            <a:extLst>
              <a:ext uri="{FF2B5EF4-FFF2-40B4-BE49-F238E27FC236}">
                <a16:creationId xmlns:a16="http://schemas.microsoft.com/office/drawing/2014/main" id="{8D6C2D59-0436-333F-BDB8-357A27B25D1B}"/>
              </a:ext>
            </a:extLst>
          </p:cNvPr>
          <p:cNvSpPr/>
          <p:nvPr/>
        </p:nvSpPr>
        <p:spPr>
          <a:xfrm>
            <a:off x="131619" y="4527666"/>
            <a:ext cx="2403764" cy="91440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lumMod val="85000"/>
                  </a:schemeClr>
                </a:solidFill>
                <a:latin typeface="Arial" panose="020B0604020202020204" pitchFamily="34" charset="0"/>
                <a:cs typeface="Arial" panose="020B0604020202020204" pitchFamily="34" charset="0"/>
              </a:rPr>
              <a:t>Stage 3: Final QC</a:t>
            </a:r>
          </a:p>
        </p:txBody>
      </p:sp>
      <p:cxnSp>
        <p:nvCxnSpPr>
          <p:cNvPr id="4" name="Straight Connector 3">
            <a:extLst>
              <a:ext uri="{FF2B5EF4-FFF2-40B4-BE49-F238E27FC236}">
                <a16:creationId xmlns:a16="http://schemas.microsoft.com/office/drawing/2014/main" id="{222623EC-35E6-082D-0A73-F76612D9E2A6}"/>
              </a:ext>
            </a:extLst>
          </p:cNvPr>
          <p:cNvCxnSpPr/>
          <p:nvPr/>
        </p:nvCxnSpPr>
        <p:spPr>
          <a:xfrm>
            <a:off x="2685011" y="781396"/>
            <a:ext cx="0" cy="57524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8266DC06-BC65-7647-F4A9-1192A59950E4}"/>
              </a:ext>
            </a:extLst>
          </p:cNvPr>
          <p:cNvSpPr txBox="1"/>
          <p:nvPr/>
        </p:nvSpPr>
        <p:spPr>
          <a:xfrm>
            <a:off x="2834639" y="737549"/>
            <a:ext cx="9357353" cy="3139321"/>
          </a:xfrm>
          <a:prstGeom prst="rect">
            <a:avLst/>
          </a:prstGeom>
          <a:noFill/>
        </p:spPr>
        <p:txBody>
          <a:bodyPr wrap="square">
            <a:spAutoFit/>
          </a:bodyPr>
          <a:lstStyle/>
          <a:p>
            <a:r>
              <a:rPr lang="en-US" b="1" u="sng" dirty="0">
                <a:latin typeface="Arial" panose="020B0604020202020204" pitchFamily="34" charset="0"/>
                <a:cs typeface="Arial" panose="020B0604020202020204" pitchFamily="34" charset="0"/>
              </a:rPr>
              <a:t>Stage 2: Genome alignment and quantification</a:t>
            </a:r>
          </a:p>
          <a:p>
            <a:endParaRPr lang="en-US" b="1" u="sng"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purpose of alignment and quantification is to “count” the number of reads that map (i.e. align) to each gene using computational tools and statistics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Pseudoalignment is a fast and memory efficient way to narrow the space of possible references from which a query read may have originated</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software and methodology used do impact the results but not as much as in, for example, metagenomics. This is especially the case for well-curated genomes such as human or mouse</a:t>
            </a:r>
          </a:p>
        </p:txBody>
      </p:sp>
      <p:sp>
        <p:nvSpPr>
          <p:cNvPr id="3" name="Rounded Rectangle 2">
            <a:extLst>
              <a:ext uri="{FF2B5EF4-FFF2-40B4-BE49-F238E27FC236}">
                <a16:creationId xmlns:a16="http://schemas.microsoft.com/office/drawing/2014/main" id="{3ADA2EB7-2A2D-39D1-5482-F5485FAC5677}"/>
              </a:ext>
            </a:extLst>
          </p:cNvPr>
          <p:cNvSpPr/>
          <p:nvPr/>
        </p:nvSpPr>
        <p:spPr>
          <a:xfrm>
            <a:off x="131619" y="3053542"/>
            <a:ext cx="2403764" cy="914400"/>
          </a:xfrm>
          <a:prstGeom prst="roundRect">
            <a:avLst/>
          </a:prstGeom>
          <a:gradFill flip="none" rotWithShape="1">
            <a:gsLst>
              <a:gs pos="100000">
                <a:schemeClr val="accent6"/>
              </a:gs>
              <a:gs pos="0">
                <a:schemeClr val="accent6">
                  <a:lumMod val="60000"/>
                  <a:lumOff val="40000"/>
                  <a:tint val="23500"/>
                  <a:satMod val="16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rial" panose="020B0604020202020204" pitchFamily="34" charset="0"/>
                <a:cs typeface="Arial" panose="020B0604020202020204" pitchFamily="34" charset="0"/>
              </a:rPr>
              <a:t>Stage 2: Genome alignment &amp; Quantification</a:t>
            </a:r>
          </a:p>
        </p:txBody>
      </p:sp>
      <p:pic>
        <p:nvPicPr>
          <p:cNvPr id="11266" name="Picture 2" descr="RNA-seq Analysis – NGS Analysis">
            <a:extLst>
              <a:ext uri="{FF2B5EF4-FFF2-40B4-BE49-F238E27FC236}">
                <a16:creationId xmlns:a16="http://schemas.microsoft.com/office/drawing/2014/main" id="{5D43F4FE-B47F-1505-63B7-C60E3E237E5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3447" b="36935"/>
          <a:stretch/>
        </p:blipFill>
        <p:spPr bwMode="auto">
          <a:xfrm>
            <a:off x="3498140" y="3967942"/>
            <a:ext cx="6510294" cy="260711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EF759BA2-3C15-D9FF-AC47-996E99D9366A}"/>
              </a:ext>
            </a:extLst>
          </p:cNvPr>
          <p:cNvSpPr/>
          <p:nvPr/>
        </p:nvSpPr>
        <p:spPr>
          <a:xfrm>
            <a:off x="8888361" y="6135329"/>
            <a:ext cx="393291" cy="4397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080898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DFB4F8-02E9-3172-BBD6-CA79A76EC796}"/>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From raw reads to gene counts</a:t>
            </a:r>
          </a:p>
        </p:txBody>
      </p:sp>
      <p:sp>
        <p:nvSpPr>
          <p:cNvPr id="7" name="Rounded Rectangle 6">
            <a:extLst>
              <a:ext uri="{FF2B5EF4-FFF2-40B4-BE49-F238E27FC236}">
                <a16:creationId xmlns:a16="http://schemas.microsoft.com/office/drawing/2014/main" id="{64C571DD-FC7A-6B9A-7875-915E6538724A}"/>
              </a:ext>
            </a:extLst>
          </p:cNvPr>
          <p:cNvSpPr/>
          <p:nvPr/>
        </p:nvSpPr>
        <p:spPr>
          <a:xfrm>
            <a:off x="131619" y="1579418"/>
            <a:ext cx="2403764" cy="91440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lumMod val="85000"/>
                  </a:schemeClr>
                </a:solidFill>
                <a:latin typeface="Arial" panose="020B0604020202020204" pitchFamily="34" charset="0"/>
                <a:cs typeface="Arial" panose="020B0604020202020204" pitchFamily="34" charset="0"/>
              </a:rPr>
              <a:t>Stage 1: Pre-processing</a:t>
            </a:r>
          </a:p>
        </p:txBody>
      </p:sp>
      <p:sp>
        <p:nvSpPr>
          <p:cNvPr id="14" name="Rounded Rectangle 13">
            <a:extLst>
              <a:ext uri="{FF2B5EF4-FFF2-40B4-BE49-F238E27FC236}">
                <a16:creationId xmlns:a16="http://schemas.microsoft.com/office/drawing/2014/main" id="{8D6C2D59-0436-333F-BDB8-357A27B25D1B}"/>
              </a:ext>
            </a:extLst>
          </p:cNvPr>
          <p:cNvSpPr/>
          <p:nvPr/>
        </p:nvSpPr>
        <p:spPr>
          <a:xfrm>
            <a:off x="131619" y="4527666"/>
            <a:ext cx="2403764" cy="91440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lumMod val="85000"/>
                  </a:schemeClr>
                </a:solidFill>
                <a:latin typeface="Arial" panose="020B0604020202020204" pitchFamily="34" charset="0"/>
                <a:cs typeface="Arial" panose="020B0604020202020204" pitchFamily="34" charset="0"/>
              </a:rPr>
              <a:t>Stage 3: Final QC</a:t>
            </a:r>
          </a:p>
        </p:txBody>
      </p:sp>
      <p:cxnSp>
        <p:nvCxnSpPr>
          <p:cNvPr id="4" name="Straight Connector 3">
            <a:extLst>
              <a:ext uri="{FF2B5EF4-FFF2-40B4-BE49-F238E27FC236}">
                <a16:creationId xmlns:a16="http://schemas.microsoft.com/office/drawing/2014/main" id="{222623EC-35E6-082D-0A73-F76612D9E2A6}"/>
              </a:ext>
            </a:extLst>
          </p:cNvPr>
          <p:cNvCxnSpPr/>
          <p:nvPr/>
        </p:nvCxnSpPr>
        <p:spPr>
          <a:xfrm>
            <a:off x="2685011" y="781396"/>
            <a:ext cx="0" cy="57524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8266DC06-BC65-7647-F4A9-1192A59950E4}"/>
              </a:ext>
            </a:extLst>
          </p:cNvPr>
          <p:cNvSpPr txBox="1"/>
          <p:nvPr/>
        </p:nvSpPr>
        <p:spPr>
          <a:xfrm>
            <a:off x="2834639" y="737549"/>
            <a:ext cx="9357353" cy="923330"/>
          </a:xfrm>
          <a:prstGeom prst="rect">
            <a:avLst/>
          </a:prstGeom>
          <a:noFill/>
        </p:spPr>
        <p:txBody>
          <a:bodyPr wrap="square">
            <a:spAutoFit/>
          </a:bodyPr>
          <a:lstStyle/>
          <a:p>
            <a:r>
              <a:rPr lang="en-US" b="1" u="sng" dirty="0">
                <a:latin typeface="Arial" panose="020B0604020202020204" pitchFamily="34" charset="0"/>
                <a:cs typeface="Arial" panose="020B0604020202020204" pitchFamily="34" charset="0"/>
              </a:rPr>
              <a:t>Stage 3: Genome alignment and quantification</a:t>
            </a:r>
          </a:p>
          <a:p>
            <a:endParaRPr lang="en-US" b="1" u="sng"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RPKM, FPKM and TPM</a:t>
            </a:r>
          </a:p>
        </p:txBody>
      </p:sp>
      <p:sp>
        <p:nvSpPr>
          <p:cNvPr id="3" name="Rounded Rectangle 2">
            <a:extLst>
              <a:ext uri="{FF2B5EF4-FFF2-40B4-BE49-F238E27FC236}">
                <a16:creationId xmlns:a16="http://schemas.microsoft.com/office/drawing/2014/main" id="{3ADA2EB7-2A2D-39D1-5482-F5485FAC5677}"/>
              </a:ext>
            </a:extLst>
          </p:cNvPr>
          <p:cNvSpPr/>
          <p:nvPr/>
        </p:nvSpPr>
        <p:spPr>
          <a:xfrm>
            <a:off x="131619" y="3053542"/>
            <a:ext cx="2403764" cy="914400"/>
          </a:xfrm>
          <a:prstGeom prst="roundRect">
            <a:avLst/>
          </a:prstGeom>
          <a:gradFill flip="none" rotWithShape="1">
            <a:gsLst>
              <a:gs pos="100000">
                <a:schemeClr val="accent6"/>
              </a:gs>
              <a:gs pos="0">
                <a:schemeClr val="accent6">
                  <a:lumMod val="60000"/>
                  <a:lumOff val="40000"/>
                  <a:tint val="23500"/>
                  <a:satMod val="16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rial" panose="020B0604020202020204" pitchFamily="34" charset="0"/>
                <a:cs typeface="Arial" panose="020B0604020202020204" pitchFamily="34" charset="0"/>
              </a:rPr>
              <a:t>Stage 2: Genome alignment &amp; Quantification</a:t>
            </a:r>
          </a:p>
        </p:txBody>
      </p:sp>
      <p:pic>
        <p:nvPicPr>
          <p:cNvPr id="10" name="Picture 9" descr="A table with numbers and a red circle&#10;&#10;Description automatically generated">
            <a:extLst>
              <a:ext uri="{FF2B5EF4-FFF2-40B4-BE49-F238E27FC236}">
                <a16:creationId xmlns:a16="http://schemas.microsoft.com/office/drawing/2014/main" id="{26A984A5-689F-7288-A7CB-B96AEF0D10EA}"/>
              </a:ext>
            </a:extLst>
          </p:cNvPr>
          <p:cNvPicPr>
            <a:picLocks noChangeAspect="1"/>
          </p:cNvPicPr>
          <p:nvPr/>
        </p:nvPicPr>
        <p:blipFill>
          <a:blip r:embed="rId2"/>
          <a:stretch>
            <a:fillRect/>
          </a:stretch>
        </p:blipFill>
        <p:spPr>
          <a:xfrm>
            <a:off x="2773662" y="1722006"/>
            <a:ext cx="3280906" cy="2082183"/>
          </a:xfrm>
          <a:prstGeom prst="rect">
            <a:avLst/>
          </a:prstGeom>
        </p:spPr>
      </p:pic>
      <p:pic>
        <p:nvPicPr>
          <p:cNvPr id="12" name="Picture 11" descr="A screenshot of a table&#10;&#10;Description automatically generated">
            <a:extLst>
              <a:ext uri="{FF2B5EF4-FFF2-40B4-BE49-F238E27FC236}">
                <a16:creationId xmlns:a16="http://schemas.microsoft.com/office/drawing/2014/main" id="{4CCE0CC6-B158-3F12-D4B8-839B85B35F9B}"/>
              </a:ext>
            </a:extLst>
          </p:cNvPr>
          <p:cNvPicPr>
            <a:picLocks noChangeAspect="1"/>
          </p:cNvPicPr>
          <p:nvPr/>
        </p:nvPicPr>
        <p:blipFill>
          <a:blip r:embed="rId3"/>
          <a:stretch>
            <a:fillRect/>
          </a:stretch>
        </p:blipFill>
        <p:spPr>
          <a:xfrm>
            <a:off x="6096000" y="1723193"/>
            <a:ext cx="2835313" cy="2082183"/>
          </a:xfrm>
          <a:prstGeom prst="rect">
            <a:avLst/>
          </a:prstGeom>
        </p:spPr>
      </p:pic>
      <p:pic>
        <p:nvPicPr>
          <p:cNvPr id="16" name="Picture 15" descr="A screenshot of a computer&#10;&#10;Description automatically generated">
            <a:extLst>
              <a:ext uri="{FF2B5EF4-FFF2-40B4-BE49-F238E27FC236}">
                <a16:creationId xmlns:a16="http://schemas.microsoft.com/office/drawing/2014/main" id="{09344ADE-1BE5-D047-15FE-DB4B831FB560}"/>
              </a:ext>
            </a:extLst>
          </p:cNvPr>
          <p:cNvPicPr>
            <a:picLocks noChangeAspect="1"/>
          </p:cNvPicPr>
          <p:nvPr/>
        </p:nvPicPr>
        <p:blipFill>
          <a:blip r:embed="rId4"/>
          <a:stretch>
            <a:fillRect/>
          </a:stretch>
        </p:blipFill>
        <p:spPr>
          <a:xfrm>
            <a:off x="8950340" y="1722006"/>
            <a:ext cx="2817722" cy="2082183"/>
          </a:xfrm>
          <a:prstGeom prst="rect">
            <a:avLst/>
          </a:prstGeom>
        </p:spPr>
      </p:pic>
      <p:pic>
        <p:nvPicPr>
          <p:cNvPr id="18" name="Picture 17" descr="A screenshot of a report&#10;&#10;Description automatically generated">
            <a:extLst>
              <a:ext uri="{FF2B5EF4-FFF2-40B4-BE49-F238E27FC236}">
                <a16:creationId xmlns:a16="http://schemas.microsoft.com/office/drawing/2014/main" id="{E3B06AB7-AECA-9163-4183-DFB0722AEBC0}"/>
              </a:ext>
            </a:extLst>
          </p:cNvPr>
          <p:cNvPicPr>
            <a:picLocks noChangeAspect="1"/>
          </p:cNvPicPr>
          <p:nvPr/>
        </p:nvPicPr>
        <p:blipFill>
          <a:blip r:embed="rId5"/>
          <a:stretch>
            <a:fillRect/>
          </a:stretch>
        </p:blipFill>
        <p:spPr>
          <a:xfrm>
            <a:off x="3039751" y="4408965"/>
            <a:ext cx="2598522" cy="2055022"/>
          </a:xfrm>
          <a:prstGeom prst="rect">
            <a:avLst/>
          </a:prstGeom>
        </p:spPr>
      </p:pic>
      <p:pic>
        <p:nvPicPr>
          <p:cNvPr id="20" name="Picture 19" descr="A diagram of a dna sequence&#10;&#10;Description automatically generated with medium confidence">
            <a:extLst>
              <a:ext uri="{FF2B5EF4-FFF2-40B4-BE49-F238E27FC236}">
                <a16:creationId xmlns:a16="http://schemas.microsoft.com/office/drawing/2014/main" id="{2FB428E9-3A27-AF7B-B9FB-341C83C6E93E}"/>
              </a:ext>
            </a:extLst>
          </p:cNvPr>
          <p:cNvPicPr>
            <a:picLocks noChangeAspect="1"/>
          </p:cNvPicPr>
          <p:nvPr/>
        </p:nvPicPr>
        <p:blipFill>
          <a:blip r:embed="rId6"/>
          <a:stretch>
            <a:fillRect/>
          </a:stretch>
        </p:blipFill>
        <p:spPr>
          <a:xfrm>
            <a:off x="6225353" y="4464190"/>
            <a:ext cx="2598521" cy="1944572"/>
          </a:xfrm>
          <a:prstGeom prst="rect">
            <a:avLst/>
          </a:prstGeom>
        </p:spPr>
      </p:pic>
    </p:spTree>
    <p:extLst>
      <p:ext uri="{BB962C8B-B14F-4D97-AF65-F5344CB8AC3E}">
        <p14:creationId xmlns:p14="http://schemas.microsoft.com/office/powerpoint/2010/main" val="29910632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DFB4F8-02E9-3172-BBD6-CA79A76EC796}"/>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From raw reads to gene counts</a:t>
            </a:r>
          </a:p>
        </p:txBody>
      </p:sp>
      <p:sp>
        <p:nvSpPr>
          <p:cNvPr id="7" name="Rounded Rectangle 6">
            <a:extLst>
              <a:ext uri="{FF2B5EF4-FFF2-40B4-BE49-F238E27FC236}">
                <a16:creationId xmlns:a16="http://schemas.microsoft.com/office/drawing/2014/main" id="{64C571DD-FC7A-6B9A-7875-915E6538724A}"/>
              </a:ext>
            </a:extLst>
          </p:cNvPr>
          <p:cNvSpPr/>
          <p:nvPr/>
        </p:nvSpPr>
        <p:spPr>
          <a:xfrm>
            <a:off x="131619" y="1579418"/>
            <a:ext cx="2403764" cy="91440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lumMod val="85000"/>
                  </a:schemeClr>
                </a:solidFill>
                <a:latin typeface="Arial" panose="020B0604020202020204" pitchFamily="34" charset="0"/>
                <a:cs typeface="Arial" panose="020B0604020202020204" pitchFamily="34" charset="0"/>
              </a:rPr>
              <a:t>Stage 1: Pre-processing</a:t>
            </a:r>
          </a:p>
        </p:txBody>
      </p:sp>
      <p:sp>
        <p:nvSpPr>
          <p:cNvPr id="14" name="Rounded Rectangle 13">
            <a:extLst>
              <a:ext uri="{FF2B5EF4-FFF2-40B4-BE49-F238E27FC236}">
                <a16:creationId xmlns:a16="http://schemas.microsoft.com/office/drawing/2014/main" id="{8D6C2D59-0436-333F-BDB8-357A27B25D1B}"/>
              </a:ext>
            </a:extLst>
          </p:cNvPr>
          <p:cNvSpPr/>
          <p:nvPr/>
        </p:nvSpPr>
        <p:spPr>
          <a:xfrm>
            <a:off x="131619" y="4527666"/>
            <a:ext cx="2403764" cy="91440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lumMod val="85000"/>
                  </a:schemeClr>
                </a:solidFill>
                <a:latin typeface="Arial" panose="020B0604020202020204" pitchFamily="34" charset="0"/>
                <a:cs typeface="Arial" panose="020B0604020202020204" pitchFamily="34" charset="0"/>
              </a:rPr>
              <a:t>Stage 3: Final QC</a:t>
            </a:r>
          </a:p>
        </p:txBody>
      </p:sp>
      <p:cxnSp>
        <p:nvCxnSpPr>
          <p:cNvPr id="4" name="Straight Connector 3">
            <a:extLst>
              <a:ext uri="{FF2B5EF4-FFF2-40B4-BE49-F238E27FC236}">
                <a16:creationId xmlns:a16="http://schemas.microsoft.com/office/drawing/2014/main" id="{222623EC-35E6-082D-0A73-F76612D9E2A6}"/>
              </a:ext>
            </a:extLst>
          </p:cNvPr>
          <p:cNvCxnSpPr/>
          <p:nvPr/>
        </p:nvCxnSpPr>
        <p:spPr>
          <a:xfrm>
            <a:off x="2685011" y="781396"/>
            <a:ext cx="0" cy="57524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8266DC06-BC65-7647-F4A9-1192A59950E4}"/>
              </a:ext>
            </a:extLst>
          </p:cNvPr>
          <p:cNvSpPr txBox="1"/>
          <p:nvPr/>
        </p:nvSpPr>
        <p:spPr>
          <a:xfrm>
            <a:off x="2834639" y="737549"/>
            <a:ext cx="9357353" cy="923330"/>
          </a:xfrm>
          <a:prstGeom prst="rect">
            <a:avLst/>
          </a:prstGeom>
          <a:noFill/>
        </p:spPr>
        <p:txBody>
          <a:bodyPr wrap="square">
            <a:spAutoFit/>
          </a:bodyPr>
          <a:lstStyle/>
          <a:p>
            <a:r>
              <a:rPr lang="en-US" b="1" u="sng" dirty="0">
                <a:latin typeface="Arial" panose="020B0604020202020204" pitchFamily="34" charset="0"/>
                <a:cs typeface="Arial" panose="020B0604020202020204" pitchFamily="34" charset="0"/>
              </a:rPr>
              <a:t>Stage 3: Genome alignment and quantification</a:t>
            </a:r>
          </a:p>
          <a:p>
            <a:endParaRPr lang="en-US" b="1" u="sng"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RPKM, FPKM and TPM</a:t>
            </a:r>
          </a:p>
        </p:txBody>
      </p:sp>
      <p:sp>
        <p:nvSpPr>
          <p:cNvPr id="3" name="Rounded Rectangle 2">
            <a:extLst>
              <a:ext uri="{FF2B5EF4-FFF2-40B4-BE49-F238E27FC236}">
                <a16:creationId xmlns:a16="http://schemas.microsoft.com/office/drawing/2014/main" id="{3ADA2EB7-2A2D-39D1-5482-F5485FAC5677}"/>
              </a:ext>
            </a:extLst>
          </p:cNvPr>
          <p:cNvSpPr/>
          <p:nvPr/>
        </p:nvSpPr>
        <p:spPr>
          <a:xfrm>
            <a:off x="131619" y="3053542"/>
            <a:ext cx="2403764" cy="914400"/>
          </a:xfrm>
          <a:prstGeom prst="roundRect">
            <a:avLst/>
          </a:prstGeom>
          <a:gradFill flip="none" rotWithShape="1">
            <a:gsLst>
              <a:gs pos="100000">
                <a:schemeClr val="accent6"/>
              </a:gs>
              <a:gs pos="0">
                <a:schemeClr val="accent6">
                  <a:lumMod val="60000"/>
                  <a:lumOff val="40000"/>
                  <a:tint val="23500"/>
                  <a:satMod val="16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rial" panose="020B0604020202020204" pitchFamily="34" charset="0"/>
                <a:cs typeface="Arial" panose="020B0604020202020204" pitchFamily="34" charset="0"/>
              </a:rPr>
              <a:t>Stage 2: Genome alignment &amp; Quantification</a:t>
            </a:r>
          </a:p>
        </p:txBody>
      </p:sp>
      <p:pic>
        <p:nvPicPr>
          <p:cNvPr id="22" name="Picture 21" descr="A screenshot of a computer&#10;&#10;Description automatically generated">
            <a:extLst>
              <a:ext uri="{FF2B5EF4-FFF2-40B4-BE49-F238E27FC236}">
                <a16:creationId xmlns:a16="http://schemas.microsoft.com/office/drawing/2014/main" id="{381E1693-4FAC-F46F-BB08-5503CBEB4FF0}"/>
              </a:ext>
            </a:extLst>
          </p:cNvPr>
          <p:cNvPicPr>
            <a:picLocks noChangeAspect="1"/>
          </p:cNvPicPr>
          <p:nvPr/>
        </p:nvPicPr>
        <p:blipFill>
          <a:blip r:embed="rId2"/>
          <a:stretch>
            <a:fillRect/>
          </a:stretch>
        </p:blipFill>
        <p:spPr>
          <a:xfrm>
            <a:off x="2904762" y="2024004"/>
            <a:ext cx="2795697" cy="2041216"/>
          </a:xfrm>
          <a:prstGeom prst="rect">
            <a:avLst/>
          </a:prstGeom>
        </p:spPr>
      </p:pic>
      <p:pic>
        <p:nvPicPr>
          <p:cNvPr id="24" name="Picture 23" descr="A screenshot of a diagram&#10;&#10;Description automatically generated">
            <a:extLst>
              <a:ext uri="{FF2B5EF4-FFF2-40B4-BE49-F238E27FC236}">
                <a16:creationId xmlns:a16="http://schemas.microsoft.com/office/drawing/2014/main" id="{5AD2E1E7-31DC-7659-DCA4-2D8B7D508D64}"/>
              </a:ext>
            </a:extLst>
          </p:cNvPr>
          <p:cNvPicPr>
            <a:picLocks noChangeAspect="1"/>
          </p:cNvPicPr>
          <p:nvPr/>
        </p:nvPicPr>
        <p:blipFill>
          <a:blip r:embed="rId3"/>
          <a:stretch>
            <a:fillRect/>
          </a:stretch>
        </p:blipFill>
        <p:spPr>
          <a:xfrm>
            <a:off x="5920209" y="2024004"/>
            <a:ext cx="3209607" cy="1943938"/>
          </a:xfrm>
          <a:prstGeom prst="rect">
            <a:avLst/>
          </a:prstGeom>
        </p:spPr>
      </p:pic>
      <p:pic>
        <p:nvPicPr>
          <p:cNvPr id="26" name="Picture 25" descr="A screenshot of a computer&#10;&#10;Description automatically generated">
            <a:extLst>
              <a:ext uri="{FF2B5EF4-FFF2-40B4-BE49-F238E27FC236}">
                <a16:creationId xmlns:a16="http://schemas.microsoft.com/office/drawing/2014/main" id="{4D94888B-6949-34E0-7D10-FD211B2B1141}"/>
              </a:ext>
            </a:extLst>
          </p:cNvPr>
          <p:cNvPicPr>
            <a:picLocks noChangeAspect="1"/>
          </p:cNvPicPr>
          <p:nvPr/>
        </p:nvPicPr>
        <p:blipFill>
          <a:blip r:embed="rId4"/>
          <a:stretch>
            <a:fillRect/>
          </a:stretch>
        </p:blipFill>
        <p:spPr>
          <a:xfrm>
            <a:off x="9219269" y="1981672"/>
            <a:ext cx="2841112" cy="2028602"/>
          </a:xfrm>
          <a:prstGeom prst="rect">
            <a:avLst/>
          </a:prstGeom>
        </p:spPr>
      </p:pic>
      <p:pic>
        <p:nvPicPr>
          <p:cNvPr id="28" name="Picture 27" descr="A screenshot of a computer&#10;&#10;Description automatically generated">
            <a:extLst>
              <a:ext uri="{FF2B5EF4-FFF2-40B4-BE49-F238E27FC236}">
                <a16:creationId xmlns:a16="http://schemas.microsoft.com/office/drawing/2014/main" id="{EF3D717E-9241-EB27-6DCC-36B48D863E67}"/>
              </a:ext>
            </a:extLst>
          </p:cNvPr>
          <p:cNvPicPr>
            <a:picLocks noChangeAspect="1"/>
          </p:cNvPicPr>
          <p:nvPr/>
        </p:nvPicPr>
        <p:blipFill>
          <a:blip r:embed="rId5"/>
          <a:stretch>
            <a:fillRect/>
          </a:stretch>
        </p:blipFill>
        <p:spPr>
          <a:xfrm>
            <a:off x="5920209" y="4629327"/>
            <a:ext cx="2598522" cy="1904477"/>
          </a:xfrm>
          <a:prstGeom prst="rect">
            <a:avLst/>
          </a:prstGeom>
        </p:spPr>
      </p:pic>
    </p:spTree>
    <p:extLst>
      <p:ext uri="{BB962C8B-B14F-4D97-AF65-F5344CB8AC3E}">
        <p14:creationId xmlns:p14="http://schemas.microsoft.com/office/powerpoint/2010/main" val="27133297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DFB4F8-02E9-3172-BBD6-CA79A76EC796}"/>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From raw reads to gene counts</a:t>
            </a:r>
          </a:p>
        </p:txBody>
      </p:sp>
      <p:sp>
        <p:nvSpPr>
          <p:cNvPr id="7" name="Rounded Rectangle 6">
            <a:extLst>
              <a:ext uri="{FF2B5EF4-FFF2-40B4-BE49-F238E27FC236}">
                <a16:creationId xmlns:a16="http://schemas.microsoft.com/office/drawing/2014/main" id="{64C571DD-FC7A-6B9A-7875-915E6538724A}"/>
              </a:ext>
            </a:extLst>
          </p:cNvPr>
          <p:cNvSpPr/>
          <p:nvPr/>
        </p:nvSpPr>
        <p:spPr>
          <a:xfrm>
            <a:off x="131619" y="1579418"/>
            <a:ext cx="2403764" cy="91440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lumMod val="85000"/>
                  </a:schemeClr>
                </a:solidFill>
                <a:latin typeface="Arial" panose="020B0604020202020204" pitchFamily="34" charset="0"/>
                <a:cs typeface="Arial" panose="020B0604020202020204" pitchFamily="34" charset="0"/>
              </a:rPr>
              <a:t>Stage 1: Pre-processing</a:t>
            </a:r>
          </a:p>
        </p:txBody>
      </p:sp>
      <p:cxnSp>
        <p:nvCxnSpPr>
          <p:cNvPr id="4" name="Straight Connector 3">
            <a:extLst>
              <a:ext uri="{FF2B5EF4-FFF2-40B4-BE49-F238E27FC236}">
                <a16:creationId xmlns:a16="http://schemas.microsoft.com/office/drawing/2014/main" id="{222623EC-35E6-082D-0A73-F76612D9E2A6}"/>
              </a:ext>
            </a:extLst>
          </p:cNvPr>
          <p:cNvCxnSpPr/>
          <p:nvPr/>
        </p:nvCxnSpPr>
        <p:spPr>
          <a:xfrm>
            <a:off x="2685011" y="781396"/>
            <a:ext cx="0" cy="57524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8266DC06-BC65-7647-F4A9-1192A59950E4}"/>
              </a:ext>
            </a:extLst>
          </p:cNvPr>
          <p:cNvSpPr txBox="1"/>
          <p:nvPr/>
        </p:nvSpPr>
        <p:spPr>
          <a:xfrm>
            <a:off x="2834639" y="737549"/>
            <a:ext cx="9357353" cy="369332"/>
          </a:xfrm>
          <a:prstGeom prst="rect">
            <a:avLst/>
          </a:prstGeom>
          <a:noFill/>
        </p:spPr>
        <p:txBody>
          <a:bodyPr wrap="square">
            <a:spAutoFit/>
          </a:bodyPr>
          <a:lstStyle/>
          <a:p>
            <a:r>
              <a:rPr lang="en-US" b="1" u="sng" dirty="0">
                <a:latin typeface="Arial" panose="020B0604020202020204" pitchFamily="34" charset="0"/>
                <a:cs typeface="Arial" panose="020B0604020202020204" pitchFamily="34" charset="0"/>
              </a:rPr>
              <a:t>Stage 3: Final QC</a:t>
            </a:r>
          </a:p>
        </p:txBody>
      </p:sp>
      <p:sp>
        <p:nvSpPr>
          <p:cNvPr id="3" name="Rounded Rectangle 2">
            <a:extLst>
              <a:ext uri="{FF2B5EF4-FFF2-40B4-BE49-F238E27FC236}">
                <a16:creationId xmlns:a16="http://schemas.microsoft.com/office/drawing/2014/main" id="{3ADA2EB7-2A2D-39D1-5482-F5485FAC5677}"/>
              </a:ext>
            </a:extLst>
          </p:cNvPr>
          <p:cNvSpPr/>
          <p:nvPr/>
        </p:nvSpPr>
        <p:spPr>
          <a:xfrm>
            <a:off x="131619" y="3053542"/>
            <a:ext cx="2403764" cy="91440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lumMod val="85000"/>
                  </a:schemeClr>
                </a:solidFill>
                <a:latin typeface="Arial" panose="020B0604020202020204" pitchFamily="34" charset="0"/>
                <a:cs typeface="Arial" panose="020B0604020202020204" pitchFamily="34" charset="0"/>
              </a:rPr>
              <a:t>Stage 2: Genome alignment &amp; Quantification</a:t>
            </a:r>
          </a:p>
        </p:txBody>
      </p:sp>
      <p:sp>
        <p:nvSpPr>
          <p:cNvPr id="5" name="Rounded Rectangle 4">
            <a:extLst>
              <a:ext uri="{FF2B5EF4-FFF2-40B4-BE49-F238E27FC236}">
                <a16:creationId xmlns:a16="http://schemas.microsoft.com/office/drawing/2014/main" id="{F56A388F-008B-4780-0F0E-C211FBD14489}"/>
              </a:ext>
            </a:extLst>
          </p:cNvPr>
          <p:cNvSpPr/>
          <p:nvPr/>
        </p:nvSpPr>
        <p:spPr>
          <a:xfrm>
            <a:off x="131619" y="4527666"/>
            <a:ext cx="2403764" cy="914400"/>
          </a:xfrm>
          <a:prstGeom prst="roundRect">
            <a:avLst/>
          </a:prstGeom>
          <a:gradFill flip="none" rotWithShape="1">
            <a:gsLst>
              <a:gs pos="0">
                <a:schemeClr val="accent6"/>
              </a:gs>
              <a:gs pos="100000">
                <a:schemeClr val="accent6">
                  <a:lumMod val="60000"/>
                  <a:lumOff val="40000"/>
                  <a:tint val="23500"/>
                  <a:satMod val="16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rial" panose="020B0604020202020204" pitchFamily="34" charset="0"/>
                <a:cs typeface="Arial" panose="020B0604020202020204" pitchFamily="34" charset="0"/>
              </a:rPr>
              <a:t>Stage 3: Final QC</a:t>
            </a:r>
          </a:p>
        </p:txBody>
      </p:sp>
      <p:grpSp>
        <p:nvGrpSpPr>
          <p:cNvPr id="8" name="Group 7">
            <a:extLst>
              <a:ext uri="{FF2B5EF4-FFF2-40B4-BE49-F238E27FC236}">
                <a16:creationId xmlns:a16="http://schemas.microsoft.com/office/drawing/2014/main" id="{466D65F5-590C-13A0-A58C-F6C394B4F754}"/>
              </a:ext>
            </a:extLst>
          </p:cNvPr>
          <p:cNvGrpSpPr/>
          <p:nvPr/>
        </p:nvGrpSpPr>
        <p:grpSpPr>
          <a:xfrm>
            <a:off x="2834639" y="5521211"/>
            <a:ext cx="5128639" cy="1012593"/>
            <a:chOff x="6931742" y="737549"/>
            <a:chExt cx="5128639" cy="1012593"/>
          </a:xfrm>
        </p:grpSpPr>
        <p:sp>
          <p:nvSpPr>
            <p:cNvPr id="6" name="Rectangle 5">
              <a:extLst>
                <a:ext uri="{FF2B5EF4-FFF2-40B4-BE49-F238E27FC236}">
                  <a16:creationId xmlns:a16="http://schemas.microsoft.com/office/drawing/2014/main" id="{765CBF07-E715-F87B-50CB-43F24619AB26}"/>
                </a:ext>
              </a:extLst>
            </p:cNvPr>
            <p:cNvSpPr/>
            <p:nvPr/>
          </p:nvSpPr>
          <p:spPr>
            <a:xfrm>
              <a:off x="6931742" y="737549"/>
              <a:ext cx="5128639" cy="101259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362" name="Picture 2" descr="MultiQC">
              <a:extLst>
                <a:ext uri="{FF2B5EF4-FFF2-40B4-BE49-F238E27FC236}">
                  <a16:creationId xmlns:a16="http://schemas.microsoft.com/office/drawing/2014/main" id="{358FC2B3-C574-5385-ADA6-0DD0D53977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37775" y="773300"/>
              <a:ext cx="5122606" cy="971828"/>
            </a:xfrm>
            <a:prstGeom prst="rect">
              <a:avLst/>
            </a:prstGeom>
            <a:noFill/>
            <a:extLst>
              <a:ext uri="{909E8E84-426E-40DD-AFC4-6F175D3DCCD1}">
                <a14:hiddenFill xmlns:a14="http://schemas.microsoft.com/office/drawing/2010/main">
                  <a:solidFill>
                    <a:srgbClr val="FFFFFF"/>
                  </a:solidFill>
                </a14:hiddenFill>
              </a:ext>
            </a:extLst>
          </p:spPr>
        </p:pic>
      </p:grpSp>
      <p:pic>
        <p:nvPicPr>
          <p:cNvPr id="15364" name="Picture 4" descr="FastQC and MultiQC tools">
            <a:extLst>
              <a:ext uri="{FF2B5EF4-FFF2-40B4-BE49-F238E27FC236}">
                <a16:creationId xmlns:a16="http://schemas.microsoft.com/office/drawing/2014/main" id="{AC8A5506-7B74-B239-FC48-B9840E9E90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34639" y="1444649"/>
            <a:ext cx="7103618" cy="36114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BFBB090A-003F-478A-1BC7-15F3FCF8ABBE}"/>
              </a:ext>
            </a:extLst>
          </p:cNvPr>
          <p:cNvSpPr txBox="1"/>
          <p:nvPr/>
        </p:nvSpPr>
        <p:spPr>
          <a:xfrm>
            <a:off x="8288593" y="6120451"/>
            <a:ext cx="3421626" cy="338554"/>
          </a:xfrm>
          <a:prstGeom prst="rect">
            <a:avLst/>
          </a:prstGeom>
          <a:noFill/>
        </p:spPr>
        <p:txBody>
          <a:bodyPr wrap="square">
            <a:spAutoFit/>
          </a:bodyPr>
          <a:lstStyle/>
          <a:p>
            <a:r>
              <a:rPr lang="en-US" sz="1600" dirty="0">
                <a:latin typeface="Arial" panose="020B0604020202020204" pitchFamily="34" charset="0"/>
                <a:cs typeface="Arial" panose="020B0604020202020204" pitchFamily="34" charset="0"/>
              </a:rPr>
              <a:t>https://</a:t>
            </a:r>
            <a:r>
              <a:rPr lang="en-US" sz="1600" dirty="0" err="1">
                <a:latin typeface="Arial" panose="020B0604020202020204" pitchFamily="34" charset="0"/>
                <a:cs typeface="Arial" panose="020B0604020202020204" pitchFamily="34" charset="0"/>
              </a:rPr>
              <a:t>github.com</a:t>
            </a:r>
            <a:r>
              <a:rPr lang="en-US" sz="1600" dirty="0">
                <a:latin typeface="Arial" panose="020B0604020202020204" pitchFamily="34" charset="0"/>
                <a:cs typeface="Arial" panose="020B0604020202020204" pitchFamily="34" charset="0"/>
              </a:rPr>
              <a:t>/</a:t>
            </a:r>
            <a:r>
              <a:rPr lang="en-US" sz="1600" dirty="0" err="1">
                <a:latin typeface="Arial" panose="020B0604020202020204" pitchFamily="34" charset="0"/>
                <a:cs typeface="Arial" panose="020B0604020202020204" pitchFamily="34" charset="0"/>
              </a:rPr>
              <a:t>ewels</a:t>
            </a:r>
            <a:r>
              <a:rPr lang="en-US" sz="1600" dirty="0">
                <a:latin typeface="Arial" panose="020B0604020202020204" pitchFamily="34" charset="0"/>
                <a:cs typeface="Arial" panose="020B0604020202020204" pitchFamily="34" charset="0"/>
              </a:rPr>
              <a:t>/</a:t>
            </a:r>
            <a:r>
              <a:rPr lang="en-US" sz="1600" dirty="0" err="1">
                <a:latin typeface="Arial" panose="020B0604020202020204" pitchFamily="34" charset="0"/>
                <a:cs typeface="Arial" panose="020B0604020202020204" pitchFamily="34" charset="0"/>
              </a:rPr>
              <a:t>MultiQC</a:t>
            </a:r>
            <a:endParaRPr lang="en-US" sz="1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311730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DFB4F8-02E9-3172-BBD6-CA79A76EC796}"/>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Introduction to </a:t>
            </a:r>
            <a:r>
              <a:rPr lang="en-US" sz="3200" u="sng" dirty="0" err="1">
                <a:latin typeface="Arial" panose="020B0604020202020204" pitchFamily="34" charset="0"/>
                <a:cs typeface="Arial" panose="020B0604020202020204" pitchFamily="34" charset="0"/>
              </a:rPr>
              <a:t>Nextflow</a:t>
            </a:r>
            <a:endParaRPr lang="en-US" sz="3200" u="sng" dirty="0">
              <a:latin typeface="Arial" panose="020B0604020202020204" pitchFamily="34" charset="0"/>
              <a:cs typeface="Arial" panose="020B0604020202020204" pitchFamily="34" charset="0"/>
            </a:endParaRPr>
          </a:p>
        </p:txBody>
      </p:sp>
      <p:pic>
        <p:nvPicPr>
          <p:cNvPr id="16386" name="Picture 2" descr="Introduction to Nextflow - physalia-courses">
            <a:extLst>
              <a:ext uri="{FF2B5EF4-FFF2-40B4-BE49-F238E27FC236}">
                <a16:creationId xmlns:a16="http://schemas.microsoft.com/office/drawing/2014/main" id="{A92E9EB3-1990-8644-A27A-8077C46E6C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35854" y="5236952"/>
            <a:ext cx="4074081" cy="203704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A black rectangular object with white text&#10;&#10;Description automatically generated">
            <a:extLst>
              <a:ext uri="{FF2B5EF4-FFF2-40B4-BE49-F238E27FC236}">
                <a16:creationId xmlns:a16="http://schemas.microsoft.com/office/drawing/2014/main" id="{EB582676-B5FB-606C-C862-6B9B8ED02541}"/>
              </a:ext>
            </a:extLst>
          </p:cNvPr>
          <p:cNvPicPr>
            <a:picLocks noChangeAspect="1"/>
          </p:cNvPicPr>
          <p:nvPr/>
        </p:nvPicPr>
        <p:blipFill>
          <a:blip r:embed="rId3"/>
          <a:stretch>
            <a:fillRect/>
          </a:stretch>
        </p:blipFill>
        <p:spPr>
          <a:xfrm>
            <a:off x="433454" y="2568928"/>
            <a:ext cx="11325091" cy="3163278"/>
          </a:xfrm>
          <a:prstGeom prst="rect">
            <a:avLst/>
          </a:prstGeom>
          <a:effectLst>
            <a:softEdge rad="127000"/>
          </a:effectLst>
        </p:spPr>
      </p:pic>
      <p:sp>
        <p:nvSpPr>
          <p:cNvPr id="12" name="TextBox 11">
            <a:extLst>
              <a:ext uri="{FF2B5EF4-FFF2-40B4-BE49-F238E27FC236}">
                <a16:creationId xmlns:a16="http://schemas.microsoft.com/office/drawing/2014/main" id="{4BB254CC-68CC-121A-1A3F-E7A18AC8FF96}"/>
              </a:ext>
            </a:extLst>
          </p:cNvPr>
          <p:cNvSpPr txBox="1"/>
          <p:nvPr/>
        </p:nvSpPr>
        <p:spPr>
          <a:xfrm>
            <a:off x="433453" y="688587"/>
            <a:ext cx="11325091" cy="1323439"/>
          </a:xfrm>
          <a:prstGeom prst="rect">
            <a:avLst/>
          </a:prstGeom>
          <a:noFill/>
        </p:spPr>
        <p:txBody>
          <a:bodyPr wrap="square">
            <a:spAutoFit/>
          </a:bodyPr>
          <a:lstStyle/>
          <a:p>
            <a:r>
              <a:rPr lang="en-US" sz="1600" dirty="0">
                <a:latin typeface="Arial" panose="020B0604020202020204" pitchFamily="34" charset="0"/>
                <a:cs typeface="Arial" panose="020B0604020202020204" pitchFamily="34" charset="0"/>
              </a:rPr>
              <a:t>The analysis of omics data are routinely taking place with the same “pipelines” being used again and again to process data from raw data to data types with meaning that can be interpreted </a:t>
            </a:r>
          </a:p>
          <a:p>
            <a:endParaRPr lang="en-US" sz="1600" dirty="0">
              <a:latin typeface="Arial" panose="020B0604020202020204" pitchFamily="34" charset="0"/>
              <a:cs typeface="Arial" panose="020B0604020202020204" pitchFamily="34" charset="0"/>
            </a:endParaRPr>
          </a:p>
          <a:p>
            <a:r>
              <a:rPr lang="en-US" sz="1600" dirty="0" err="1">
                <a:latin typeface="Arial" panose="020B0604020202020204" pitchFamily="34" charset="0"/>
                <a:cs typeface="Arial" panose="020B0604020202020204" pitchFamily="34" charset="0"/>
              </a:rPr>
              <a:t>Nextflow</a:t>
            </a:r>
            <a:r>
              <a:rPr lang="en-US" sz="1600" dirty="0">
                <a:latin typeface="Arial" panose="020B0604020202020204" pitchFamily="34" charset="0"/>
                <a:cs typeface="Arial" panose="020B0604020202020204" pitchFamily="34" charset="0"/>
              </a:rPr>
              <a:t> was first released in 2013 as a domain-specific language (DSL) to manage scientific workflows based on Groovy and Java</a:t>
            </a:r>
          </a:p>
        </p:txBody>
      </p:sp>
    </p:spTree>
    <p:extLst>
      <p:ext uri="{BB962C8B-B14F-4D97-AF65-F5344CB8AC3E}">
        <p14:creationId xmlns:p14="http://schemas.microsoft.com/office/powerpoint/2010/main" val="30708590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DFB4F8-02E9-3172-BBD6-CA79A76EC796}"/>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Introduction to </a:t>
            </a:r>
            <a:r>
              <a:rPr lang="en-US" sz="3200" u="sng" dirty="0" err="1">
                <a:latin typeface="Arial" panose="020B0604020202020204" pitchFamily="34" charset="0"/>
                <a:cs typeface="Arial" panose="020B0604020202020204" pitchFamily="34" charset="0"/>
              </a:rPr>
              <a:t>Nextflow</a:t>
            </a:r>
            <a:endParaRPr lang="en-US" sz="3200" u="sng"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0555F60D-A4C9-1F17-97F5-24BFBF374D55}"/>
              </a:ext>
            </a:extLst>
          </p:cNvPr>
          <p:cNvSpPr txBox="1"/>
          <p:nvPr/>
        </p:nvSpPr>
        <p:spPr>
          <a:xfrm>
            <a:off x="324463" y="818225"/>
            <a:ext cx="11582402" cy="369332"/>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Latest </a:t>
            </a:r>
            <a:r>
              <a:rPr lang="en-US" dirty="0" err="1">
                <a:latin typeface="Arial" panose="020B0604020202020204" pitchFamily="34" charset="0"/>
                <a:cs typeface="Arial" panose="020B0604020202020204" pitchFamily="34" charset="0"/>
              </a:rPr>
              <a:t>nf</a:t>
            </a:r>
            <a:r>
              <a:rPr lang="en-US" dirty="0">
                <a:latin typeface="Arial" panose="020B0604020202020204" pitchFamily="34" charset="0"/>
                <a:cs typeface="Arial" panose="020B0604020202020204" pitchFamily="34" charset="0"/>
              </a:rPr>
              <a:t>-core RNA-seq pipeline: https://</a:t>
            </a:r>
            <a:r>
              <a:rPr lang="en-US" dirty="0" err="1">
                <a:latin typeface="Arial" panose="020B0604020202020204" pitchFamily="34" charset="0"/>
                <a:cs typeface="Arial" panose="020B0604020202020204" pitchFamily="34" charset="0"/>
              </a:rPr>
              <a:t>nf-co.re</a:t>
            </a:r>
            <a:r>
              <a:rPr lang="en-US" dirty="0">
                <a:latin typeface="Arial" panose="020B0604020202020204" pitchFamily="34" charset="0"/>
                <a:cs typeface="Arial" panose="020B0604020202020204" pitchFamily="34" charset="0"/>
              </a:rPr>
              <a:t>/</a:t>
            </a:r>
            <a:r>
              <a:rPr lang="en-US" dirty="0" err="1">
                <a:latin typeface="Arial" panose="020B0604020202020204" pitchFamily="34" charset="0"/>
                <a:cs typeface="Arial" panose="020B0604020202020204" pitchFamily="34" charset="0"/>
              </a:rPr>
              <a:t>rnaseq</a:t>
            </a:r>
            <a:r>
              <a:rPr lang="en-US" dirty="0">
                <a:latin typeface="Arial" panose="020B0604020202020204" pitchFamily="34" charset="0"/>
                <a:cs typeface="Arial" panose="020B0604020202020204" pitchFamily="34" charset="0"/>
              </a:rPr>
              <a:t>/3.12.0</a:t>
            </a:r>
          </a:p>
        </p:txBody>
      </p:sp>
      <p:pic>
        <p:nvPicPr>
          <p:cNvPr id="17410" name="Picture 2" descr="nf-core/rnaseq metro map">
            <a:extLst>
              <a:ext uri="{FF2B5EF4-FFF2-40B4-BE49-F238E27FC236}">
                <a16:creationId xmlns:a16="http://schemas.microsoft.com/office/drawing/2014/main" id="{322C0733-C836-BBD8-41C5-26F65EAD90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481" y="1187557"/>
            <a:ext cx="11828384" cy="49408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90115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DFB4F8-02E9-3172-BBD6-CA79A76EC796}"/>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Agenda for the lecture + workshop</a:t>
            </a:r>
          </a:p>
        </p:txBody>
      </p:sp>
      <p:graphicFrame>
        <p:nvGraphicFramePr>
          <p:cNvPr id="9" name="Table 6">
            <a:extLst>
              <a:ext uri="{FF2B5EF4-FFF2-40B4-BE49-F238E27FC236}">
                <a16:creationId xmlns:a16="http://schemas.microsoft.com/office/drawing/2014/main" id="{CFBED6F1-DE8E-BB51-A3CF-1F7790EECEE0}"/>
              </a:ext>
            </a:extLst>
          </p:cNvPr>
          <p:cNvGraphicFramePr>
            <a:graphicFrameLocks noGrp="1"/>
          </p:cNvGraphicFramePr>
          <p:nvPr>
            <p:extLst>
              <p:ext uri="{D42A27DB-BD31-4B8C-83A1-F6EECF244321}">
                <p14:modId xmlns:p14="http://schemas.microsoft.com/office/powerpoint/2010/main" val="2290581678"/>
              </p:ext>
            </p:extLst>
          </p:nvPr>
        </p:nvGraphicFramePr>
        <p:xfrm>
          <a:off x="546259" y="945322"/>
          <a:ext cx="10850491" cy="2499360"/>
        </p:xfrm>
        <a:graphic>
          <a:graphicData uri="http://schemas.openxmlformats.org/drawingml/2006/table">
            <a:tbl>
              <a:tblPr firstRow="1" bandRow="1">
                <a:tableStyleId>{073A0DAA-6AF3-43AB-8588-CEC1D06C72B9}</a:tableStyleId>
              </a:tblPr>
              <a:tblGrid>
                <a:gridCol w="414880">
                  <a:extLst>
                    <a:ext uri="{9D8B030D-6E8A-4147-A177-3AD203B41FA5}">
                      <a16:colId xmlns:a16="http://schemas.microsoft.com/office/drawing/2014/main" val="1568453288"/>
                    </a:ext>
                  </a:extLst>
                </a:gridCol>
                <a:gridCol w="1981566">
                  <a:extLst>
                    <a:ext uri="{9D8B030D-6E8A-4147-A177-3AD203B41FA5}">
                      <a16:colId xmlns:a16="http://schemas.microsoft.com/office/drawing/2014/main" val="2111035274"/>
                    </a:ext>
                  </a:extLst>
                </a:gridCol>
                <a:gridCol w="8454045">
                  <a:extLst>
                    <a:ext uri="{9D8B030D-6E8A-4147-A177-3AD203B41FA5}">
                      <a16:colId xmlns:a16="http://schemas.microsoft.com/office/drawing/2014/main" val="3799266022"/>
                    </a:ext>
                  </a:extLst>
                </a:gridCol>
              </a:tblGrid>
              <a:tr h="267414">
                <a:tc>
                  <a:txBody>
                    <a:bodyPr/>
                    <a:lstStyle/>
                    <a:p>
                      <a:pPr algn="ctr"/>
                      <a:r>
                        <a:rPr lang="en-US" sz="2000" dirty="0">
                          <a:latin typeface="Arial" panose="020B0604020202020204" pitchFamily="34" charset="0"/>
                          <a:cs typeface="Arial" panose="020B0604020202020204" pitchFamily="34" charset="0"/>
                        </a:rPr>
                        <a:t>#</a:t>
                      </a:r>
                    </a:p>
                  </a:txBody>
                  <a:tcPr/>
                </a:tc>
                <a:tc>
                  <a:txBody>
                    <a:bodyPr/>
                    <a:lstStyle/>
                    <a:p>
                      <a:pPr algn="ctr"/>
                      <a:r>
                        <a:rPr lang="en-US" sz="2000" dirty="0">
                          <a:latin typeface="Arial" panose="020B0604020202020204" pitchFamily="34" charset="0"/>
                          <a:cs typeface="Arial" panose="020B0604020202020204" pitchFamily="34" charset="0"/>
                        </a:rPr>
                        <a:t>Time</a:t>
                      </a:r>
                    </a:p>
                  </a:txBody>
                  <a:tcPr/>
                </a:tc>
                <a:tc>
                  <a:txBody>
                    <a:bodyPr/>
                    <a:lstStyle/>
                    <a:p>
                      <a:pPr algn="ctr"/>
                      <a:r>
                        <a:rPr lang="en-US" sz="2000" dirty="0">
                          <a:latin typeface="Arial" panose="020B0604020202020204" pitchFamily="34" charset="0"/>
                          <a:cs typeface="Arial" panose="020B0604020202020204" pitchFamily="34" charset="0"/>
                        </a:rPr>
                        <a:t>Agenda</a:t>
                      </a:r>
                    </a:p>
                  </a:txBody>
                  <a:tcPr/>
                </a:tc>
                <a:extLst>
                  <a:ext uri="{0D108BD9-81ED-4DB2-BD59-A6C34878D82A}">
                    <a16:rowId xmlns:a16="http://schemas.microsoft.com/office/drawing/2014/main" val="1446056492"/>
                  </a:ext>
                </a:extLst>
              </a:tr>
              <a:tr h="267414">
                <a:tc>
                  <a:txBody>
                    <a:bodyPr/>
                    <a:lstStyle/>
                    <a:p>
                      <a:r>
                        <a:rPr lang="en-US" sz="2000" dirty="0">
                          <a:latin typeface="Arial" panose="020B0604020202020204" pitchFamily="34" charset="0"/>
                          <a:cs typeface="Arial" panose="020B0604020202020204" pitchFamily="34" charset="0"/>
                        </a:rPr>
                        <a:t>1</a:t>
                      </a:r>
                    </a:p>
                  </a:txBody>
                  <a:tcPr/>
                </a:tc>
                <a:tc>
                  <a:txBody>
                    <a:bodyPr/>
                    <a:lstStyle/>
                    <a:p>
                      <a:pPr algn="ctr"/>
                      <a:r>
                        <a:rPr lang="en-US" sz="2000" dirty="0">
                          <a:latin typeface="Arial" panose="020B0604020202020204" pitchFamily="34" charset="0"/>
                          <a:cs typeface="Arial" panose="020B0604020202020204" pitchFamily="34" charset="0"/>
                        </a:rPr>
                        <a:t>12:00 – 13:00</a:t>
                      </a:r>
                    </a:p>
                  </a:txBody>
                  <a:tcPr/>
                </a:tc>
                <a:tc>
                  <a:txBody>
                    <a:bodyPr/>
                    <a:lstStyle/>
                    <a:p>
                      <a:r>
                        <a:rPr lang="en-US" sz="2000" dirty="0">
                          <a:latin typeface="Arial" panose="020B0604020202020204" pitchFamily="34" charset="0"/>
                          <a:cs typeface="Arial" panose="020B0604020202020204" pitchFamily="34" charset="0"/>
                        </a:rPr>
                        <a:t>Seminar of transcriptomics history and overview of techniques</a:t>
                      </a:r>
                    </a:p>
                    <a:p>
                      <a:r>
                        <a:rPr lang="en-US" sz="2000" dirty="0">
                          <a:latin typeface="Arial" panose="020B0604020202020204" pitchFamily="34" charset="0"/>
                          <a:cs typeface="Arial" panose="020B0604020202020204" pitchFamily="34" charset="0"/>
                        </a:rPr>
                        <a:t>Overview of tools used and new generation pipelines</a:t>
                      </a:r>
                    </a:p>
                    <a:p>
                      <a:r>
                        <a:rPr lang="en-US" sz="2000" dirty="0">
                          <a:latin typeface="Arial" panose="020B0604020202020204" pitchFamily="34" charset="0"/>
                          <a:cs typeface="Arial" panose="020B0604020202020204" pitchFamily="34" charset="0"/>
                        </a:rPr>
                        <a:t>     Introduction to </a:t>
                      </a:r>
                      <a:r>
                        <a:rPr lang="en-US" sz="2000" dirty="0" err="1">
                          <a:latin typeface="Arial" panose="020B0604020202020204" pitchFamily="34" charset="0"/>
                          <a:cs typeface="Arial" panose="020B0604020202020204" pitchFamily="34" charset="0"/>
                        </a:rPr>
                        <a:t>Nextflow</a:t>
                      </a:r>
                      <a:r>
                        <a:rPr lang="en-US" sz="2000" dirty="0">
                          <a:latin typeface="Arial" panose="020B0604020202020204" pitchFamily="34" charset="0"/>
                          <a:cs typeface="Arial" panose="020B0604020202020204" pitchFamily="34" charset="0"/>
                        </a:rPr>
                        <a:t> (just slides </a:t>
                      </a:r>
                      <a:r>
                        <a:rPr lang="en-US" sz="2000" i="1" dirty="0">
                          <a:latin typeface="Arial" panose="020B0604020202020204" pitchFamily="34" charset="0"/>
                          <a:cs typeface="Arial" panose="020B0604020202020204" pitchFamily="34" charset="0"/>
                        </a:rPr>
                        <a:t>no coding</a:t>
                      </a:r>
                      <a:r>
                        <a:rPr lang="en-US" sz="2000" dirty="0">
                          <a:latin typeface="Arial" panose="020B0604020202020204" pitchFamily="34" charset="0"/>
                          <a:cs typeface="Arial" panose="020B0604020202020204" pitchFamily="34" charset="0"/>
                        </a:rPr>
                        <a:t>)</a:t>
                      </a:r>
                    </a:p>
                  </a:txBody>
                  <a:tcPr/>
                </a:tc>
                <a:extLst>
                  <a:ext uri="{0D108BD9-81ED-4DB2-BD59-A6C34878D82A}">
                    <a16:rowId xmlns:a16="http://schemas.microsoft.com/office/drawing/2014/main" val="3768998829"/>
                  </a:ext>
                </a:extLst>
              </a:tr>
              <a:tr h="267414">
                <a:tc>
                  <a:txBody>
                    <a:bodyPr/>
                    <a:lstStyle/>
                    <a:p>
                      <a:r>
                        <a:rPr lang="en-US" sz="2000" dirty="0">
                          <a:latin typeface="Arial" panose="020B0604020202020204" pitchFamily="34" charset="0"/>
                          <a:cs typeface="Arial" panose="020B0604020202020204" pitchFamily="34" charset="0"/>
                        </a:rPr>
                        <a:t>2</a:t>
                      </a:r>
                    </a:p>
                  </a:txBody>
                  <a:tcPr/>
                </a:tc>
                <a:tc>
                  <a:txBody>
                    <a:bodyPr/>
                    <a:lstStyle/>
                    <a:p>
                      <a:pPr algn="ctr"/>
                      <a:r>
                        <a:rPr lang="en-US" sz="2000" dirty="0">
                          <a:latin typeface="Arial" panose="020B0604020202020204" pitchFamily="34" charset="0"/>
                          <a:cs typeface="Arial" panose="020B0604020202020204" pitchFamily="34" charset="0"/>
                        </a:rPr>
                        <a:t>13:00-14:00</a:t>
                      </a:r>
                    </a:p>
                  </a:txBody>
                  <a:tcPr/>
                </a:tc>
                <a:tc>
                  <a:txBody>
                    <a:bodyPr/>
                    <a:lstStyle/>
                    <a:p>
                      <a:r>
                        <a:rPr lang="en-US" sz="2000" dirty="0">
                          <a:latin typeface="Arial" panose="020B0604020202020204" pitchFamily="34" charset="0"/>
                          <a:cs typeface="Arial" panose="020B0604020202020204" pitchFamily="34" charset="0"/>
                        </a:rPr>
                        <a:t>Break</a:t>
                      </a:r>
                    </a:p>
                  </a:txBody>
                  <a:tcPr/>
                </a:tc>
                <a:extLst>
                  <a:ext uri="{0D108BD9-81ED-4DB2-BD59-A6C34878D82A}">
                    <a16:rowId xmlns:a16="http://schemas.microsoft.com/office/drawing/2014/main" val="3933532290"/>
                  </a:ext>
                </a:extLst>
              </a:tr>
              <a:tr h="267414">
                <a:tc>
                  <a:txBody>
                    <a:bodyPr/>
                    <a:lstStyle/>
                    <a:p>
                      <a:r>
                        <a:rPr lang="en-US" sz="2000" dirty="0">
                          <a:latin typeface="Arial" panose="020B0604020202020204" pitchFamily="34" charset="0"/>
                          <a:cs typeface="Arial" panose="020B0604020202020204" pitchFamily="34" charset="0"/>
                        </a:rPr>
                        <a:t>4</a:t>
                      </a:r>
                    </a:p>
                  </a:txBody>
                  <a:tcPr/>
                </a:tc>
                <a:tc>
                  <a:txBody>
                    <a:bodyPr/>
                    <a:lstStyle/>
                    <a:p>
                      <a:pPr algn="ctr"/>
                      <a:r>
                        <a:rPr lang="en-US" sz="2000" dirty="0">
                          <a:latin typeface="Arial" panose="020B0604020202020204" pitchFamily="34" charset="0"/>
                          <a:cs typeface="Arial" panose="020B0604020202020204" pitchFamily="34" charset="0"/>
                        </a:rPr>
                        <a:t>14:00-16:00</a:t>
                      </a:r>
                    </a:p>
                  </a:txBody>
                  <a:tcPr/>
                </a:tc>
                <a:tc>
                  <a:txBody>
                    <a:bodyPr/>
                    <a:lstStyle/>
                    <a:p>
                      <a:r>
                        <a:rPr lang="en-US" sz="2000" dirty="0">
                          <a:latin typeface="Arial" panose="020B0604020202020204" pitchFamily="34" charset="0"/>
                          <a:cs typeface="Arial" panose="020B0604020202020204" pitchFamily="34" charset="0"/>
                        </a:rPr>
                        <a:t>Live demonstration of RNA-sequencing analysis. Scripts will be available on KEATS (no need to do it live)</a:t>
                      </a:r>
                    </a:p>
                  </a:txBody>
                  <a:tcPr/>
                </a:tc>
                <a:extLst>
                  <a:ext uri="{0D108BD9-81ED-4DB2-BD59-A6C34878D82A}">
                    <a16:rowId xmlns:a16="http://schemas.microsoft.com/office/drawing/2014/main" val="919546931"/>
                  </a:ext>
                </a:extLst>
              </a:tr>
            </a:tbl>
          </a:graphicData>
        </a:graphic>
      </p:graphicFrame>
      <p:sp>
        <p:nvSpPr>
          <p:cNvPr id="4" name="TextBox 3">
            <a:extLst>
              <a:ext uri="{FF2B5EF4-FFF2-40B4-BE49-F238E27FC236}">
                <a16:creationId xmlns:a16="http://schemas.microsoft.com/office/drawing/2014/main" id="{3613FFFD-58F0-EA63-015B-79739F3FB015}"/>
              </a:ext>
            </a:extLst>
          </p:cNvPr>
          <p:cNvSpPr txBox="1"/>
          <p:nvPr/>
        </p:nvSpPr>
        <p:spPr>
          <a:xfrm>
            <a:off x="2490355" y="4482930"/>
            <a:ext cx="7426728" cy="707886"/>
          </a:xfrm>
          <a:prstGeom prst="rect">
            <a:avLst/>
          </a:prstGeom>
          <a:noFill/>
        </p:spPr>
        <p:txBody>
          <a:bodyPr wrap="square">
            <a:spAutoFit/>
          </a:bodyPr>
          <a:lstStyle/>
          <a:p>
            <a:pPr algn="ctr"/>
            <a:r>
              <a:rPr lang="en-US" sz="2000" dirty="0">
                <a:latin typeface="Arial" panose="020B0604020202020204" pitchFamily="34" charset="0"/>
                <a:cs typeface="Arial" panose="020B0604020202020204" pitchFamily="34" charset="0"/>
              </a:rPr>
              <a:t>In depth RNA-sequencing tutorial:</a:t>
            </a:r>
          </a:p>
          <a:p>
            <a:pPr algn="ctr"/>
            <a:r>
              <a:rPr lang="en-US" sz="2000" dirty="0">
                <a:latin typeface="Arial" panose="020B0604020202020204" pitchFamily="34" charset="0"/>
                <a:cs typeface="Arial" panose="020B0604020202020204" pitchFamily="34" charset="0"/>
              </a:rPr>
              <a:t>https://</a:t>
            </a:r>
            <a:r>
              <a:rPr lang="en-US" sz="2000" dirty="0" err="1">
                <a:latin typeface="Arial" panose="020B0604020202020204" pitchFamily="34" charset="0"/>
                <a:cs typeface="Arial" panose="020B0604020202020204" pitchFamily="34" charset="0"/>
              </a:rPr>
              <a:t>scienceparkstudygroup.github.io</a:t>
            </a:r>
            <a:r>
              <a:rPr lang="en-US" sz="2000" dirty="0">
                <a:latin typeface="Arial" panose="020B0604020202020204" pitchFamily="34" charset="0"/>
                <a:cs typeface="Arial" panose="020B0604020202020204" pitchFamily="34" charset="0"/>
              </a:rPr>
              <a:t>/</a:t>
            </a:r>
            <a:r>
              <a:rPr lang="en-US" sz="2000" dirty="0" err="1">
                <a:latin typeface="Arial" panose="020B0604020202020204" pitchFamily="34" charset="0"/>
                <a:cs typeface="Arial" panose="020B0604020202020204" pitchFamily="34" charset="0"/>
              </a:rPr>
              <a:t>rna</a:t>
            </a:r>
            <a:r>
              <a:rPr lang="en-US" sz="2000" dirty="0">
                <a:latin typeface="Arial" panose="020B0604020202020204" pitchFamily="34" charset="0"/>
                <a:cs typeface="Arial" panose="020B0604020202020204" pitchFamily="34" charset="0"/>
              </a:rPr>
              <a:t>-seq-lesson/</a:t>
            </a:r>
          </a:p>
        </p:txBody>
      </p:sp>
    </p:spTree>
    <p:extLst>
      <p:ext uri="{BB962C8B-B14F-4D97-AF65-F5344CB8AC3E}">
        <p14:creationId xmlns:p14="http://schemas.microsoft.com/office/powerpoint/2010/main" val="913471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555F60D-A4C9-1F17-97F5-24BFBF374D55}"/>
              </a:ext>
            </a:extLst>
          </p:cNvPr>
          <p:cNvSpPr txBox="1"/>
          <p:nvPr/>
        </p:nvSpPr>
        <p:spPr>
          <a:xfrm>
            <a:off x="0" y="1443841"/>
            <a:ext cx="12192000" cy="3970318"/>
          </a:xfrm>
          <a:prstGeom prst="rect">
            <a:avLst/>
          </a:prstGeom>
          <a:noFill/>
        </p:spPr>
        <p:txBody>
          <a:bodyPr wrap="square">
            <a:spAutoFit/>
          </a:bodyPr>
          <a:lstStyle/>
          <a:p>
            <a:pPr algn="ctr"/>
            <a:r>
              <a:rPr lang="en-US" sz="2800" b="1" dirty="0">
                <a:latin typeface="Arial" panose="020B0604020202020204" pitchFamily="34" charset="0"/>
                <a:cs typeface="Arial" panose="020B0604020202020204" pitchFamily="34" charset="0"/>
              </a:rPr>
              <a:t>You have gene counts</a:t>
            </a:r>
          </a:p>
          <a:p>
            <a:pPr algn="ctr"/>
            <a:r>
              <a:rPr lang="en-US" sz="2800" b="1" dirty="0">
                <a:latin typeface="Arial" panose="020B0604020202020204" pitchFamily="34" charset="0"/>
                <a:cs typeface="Arial" panose="020B0604020202020204" pitchFamily="34" charset="0"/>
              </a:rPr>
              <a:t>…</a:t>
            </a:r>
          </a:p>
          <a:p>
            <a:pPr algn="ctr"/>
            <a:r>
              <a:rPr lang="en-US" sz="2800" b="1" dirty="0">
                <a:latin typeface="Arial" panose="020B0604020202020204" pitchFamily="34" charset="0"/>
                <a:cs typeface="Arial" panose="020B0604020202020204" pitchFamily="34" charset="0"/>
              </a:rPr>
              <a:t>What now?</a:t>
            </a:r>
          </a:p>
          <a:p>
            <a:pPr algn="ctr"/>
            <a:endParaRPr lang="en-US" sz="2800" dirty="0">
              <a:latin typeface="Arial" panose="020B0604020202020204" pitchFamily="34" charset="0"/>
              <a:cs typeface="Arial" panose="020B0604020202020204" pitchFamily="34" charset="0"/>
            </a:endParaRPr>
          </a:p>
          <a:p>
            <a:pPr algn="ctr"/>
            <a:endParaRPr lang="en-US" sz="2800" dirty="0">
              <a:latin typeface="Arial" panose="020B0604020202020204" pitchFamily="34" charset="0"/>
              <a:cs typeface="Arial" panose="020B0604020202020204" pitchFamily="34" charset="0"/>
            </a:endParaRPr>
          </a:p>
          <a:p>
            <a:pPr algn="ctr"/>
            <a:r>
              <a:rPr lang="en-US" sz="2800" dirty="0">
                <a:latin typeface="Arial" panose="020B0604020202020204" pitchFamily="34" charset="0"/>
                <a:cs typeface="Arial" panose="020B0604020202020204" pitchFamily="34" charset="0"/>
              </a:rPr>
              <a:t>How do we interpret gene count data?</a:t>
            </a:r>
          </a:p>
          <a:p>
            <a:pPr algn="ctr"/>
            <a:r>
              <a:rPr lang="en-US" sz="2800" dirty="0">
                <a:latin typeface="Arial" panose="020B0604020202020204" pitchFamily="34" charset="0"/>
                <a:cs typeface="Arial" panose="020B0604020202020204" pitchFamily="34" charset="0"/>
              </a:rPr>
              <a:t>How do we know if a gene is changing in expression?</a:t>
            </a:r>
          </a:p>
          <a:p>
            <a:pPr algn="ctr"/>
            <a:r>
              <a:rPr lang="en-US" sz="2800" dirty="0">
                <a:latin typeface="Arial" panose="020B0604020202020204" pitchFamily="34" charset="0"/>
                <a:cs typeface="Arial" panose="020B0604020202020204" pitchFamily="34" charset="0"/>
              </a:rPr>
              <a:t>Are there any specific groups of genes that change?</a:t>
            </a:r>
          </a:p>
          <a:p>
            <a:pPr algn="ctr"/>
            <a:r>
              <a:rPr lang="en-US" sz="2800" dirty="0">
                <a:latin typeface="Arial" panose="020B0604020202020204" pitchFamily="34" charset="0"/>
                <a:cs typeface="Arial" panose="020B0604020202020204" pitchFamily="34" charset="0"/>
              </a:rPr>
              <a:t>What does it tell us about the biology?</a:t>
            </a:r>
          </a:p>
        </p:txBody>
      </p:sp>
    </p:spTree>
    <p:extLst>
      <p:ext uri="{BB962C8B-B14F-4D97-AF65-F5344CB8AC3E}">
        <p14:creationId xmlns:p14="http://schemas.microsoft.com/office/powerpoint/2010/main" val="2604102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76C81B-5F68-8255-FF98-A7A1A4826457}"/>
              </a:ext>
            </a:extLst>
          </p:cNvPr>
          <p:cNvSpPr txBox="1"/>
          <p:nvPr/>
        </p:nvSpPr>
        <p:spPr>
          <a:xfrm>
            <a:off x="0" y="441"/>
            <a:ext cx="12192000" cy="892552"/>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Data interpretation</a:t>
            </a:r>
          </a:p>
          <a:p>
            <a:pPr algn="ctr"/>
            <a:r>
              <a:rPr lang="en-US" dirty="0">
                <a:latin typeface="Arial" panose="020B0604020202020204" pitchFamily="34" charset="0"/>
                <a:cs typeface="Arial" panose="020B0604020202020204" pitchFamily="34" charset="0"/>
              </a:rPr>
              <a:t>”downstream analysis”</a:t>
            </a:r>
          </a:p>
        </p:txBody>
      </p:sp>
      <p:sp>
        <p:nvSpPr>
          <p:cNvPr id="3" name="TextBox 2">
            <a:extLst>
              <a:ext uri="{FF2B5EF4-FFF2-40B4-BE49-F238E27FC236}">
                <a16:creationId xmlns:a16="http://schemas.microsoft.com/office/drawing/2014/main" id="{F5014829-5636-7715-FA3A-62FE2DB27723}"/>
              </a:ext>
            </a:extLst>
          </p:cNvPr>
          <p:cNvSpPr txBox="1"/>
          <p:nvPr/>
        </p:nvSpPr>
        <p:spPr>
          <a:xfrm>
            <a:off x="1" y="1199665"/>
            <a:ext cx="12192000" cy="4524315"/>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The most common RNA-sequencing interpretation workflows are:</a:t>
            </a:r>
          </a:p>
          <a:p>
            <a:endParaRPr lang="en-US" dirty="0">
              <a:latin typeface="Arial" panose="020B0604020202020204" pitchFamily="34" charset="0"/>
              <a:cs typeface="Arial" panose="020B0604020202020204" pitchFamily="34" charset="0"/>
            </a:endParaRPr>
          </a:p>
          <a:p>
            <a:pPr marL="342900" indent="-342900">
              <a:buAutoNum type="arabicPeriod"/>
            </a:pPr>
            <a:r>
              <a:rPr lang="en-US" dirty="0">
                <a:latin typeface="Arial" panose="020B0604020202020204" pitchFamily="34" charset="0"/>
                <a:cs typeface="Arial" panose="020B0604020202020204" pitchFamily="34" charset="0"/>
              </a:rPr>
              <a:t>Differential gene expression</a:t>
            </a:r>
          </a:p>
          <a:p>
            <a:pPr marL="8001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Which genes are STATISTICALLY dysregulated compared to another condition</a:t>
            </a:r>
          </a:p>
          <a:p>
            <a:pPr marL="1257300" lvl="2" indent="-342900">
              <a:buFont typeface="Arial" panose="020B0604020202020204" pitchFamily="34" charset="0"/>
              <a:buChar char="•"/>
            </a:pPr>
            <a:r>
              <a:rPr lang="en-US" dirty="0">
                <a:latin typeface="Arial" panose="020B0604020202020204" pitchFamily="34" charset="0"/>
                <a:cs typeface="Arial" panose="020B0604020202020204" pitchFamily="34" charset="0"/>
              </a:rPr>
              <a:t>For example, what genes are increased / decreased in expression in a KO versus a WT cell</a:t>
            </a:r>
          </a:p>
          <a:p>
            <a:pPr marL="8001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This forms the basis of several other analyses</a:t>
            </a:r>
          </a:p>
          <a:p>
            <a:pPr marL="342900" indent="-342900">
              <a:buFont typeface="+mj-lt"/>
              <a:buAutoNum type="arabicPeriod"/>
            </a:pPr>
            <a:endParaRPr lang="en-US" dirty="0">
              <a:latin typeface="Arial" panose="020B0604020202020204" pitchFamily="34" charset="0"/>
              <a:cs typeface="Arial" panose="020B0604020202020204" pitchFamily="34" charset="0"/>
            </a:endParaRPr>
          </a:p>
          <a:p>
            <a:pPr marL="342900" indent="-342900">
              <a:buFont typeface="+mj-lt"/>
              <a:buAutoNum type="arabicPeriod"/>
            </a:pPr>
            <a:r>
              <a:rPr lang="en-US" dirty="0">
                <a:latin typeface="Arial" panose="020B0604020202020204" pitchFamily="34" charset="0"/>
                <a:cs typeface="Arial" panose="020B0604020202020204" pitchFamily="34" charset="0"/>
              </a:rPr>
              <a:t>Gene set enrichment analysis</a:t>
            </a:r>
          </a:p>
          <a:p>
            <a:pPr marL="8001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Identifies whether a certain pre-defined set of genes (such as pathways, or biological process) are dysregulated</a:t>
            </a:r>
          </a:p>
          <a:p>
            <a:pPr marL="8001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Quite often based on differential gene expression analysis</a:t>
            </a:r>
          </a:p>
          <a:p>
            <a:pPr marL="800100" lvl="1" indent="-34290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342900" indent="-342900">
              <a:buFont typeface="+mj-lt"/>
              <a:buAutoNum type="arabicPeriod"/>
            </a:pPr>
            <a:r>
              <a:rPr lang="en-US" dirty="0">
                <a:latin typeface="Arial" panose="020B0604020202020204" pitchFamily="34" charset="0"/>
                <a:cs typeface="Arial" panose="020B0604020202020204" pitchFamily="34" charset="0"/>
              </a:rPr>
              <a:t>Data integration </a:t>
            </a:r>
          </a:p>
          <a:p>
            <a:pPr marL="8001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Genome-scale metabolic models</a:t>
            </a:r>
          </a:p>
          <a:p>
            <a:pPr marL="8001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Gene co-expression</a:t>
            </a:r>
          </a:p>
          <a:p>
            <a:pPr marL="8001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Network analysis</a:t>
            </a:r>
          </a:p>
        </p:txBody>
      </p:sp>
      <p:pic>
        <p:nvPicPr>
          <p:cNvPr id="5" name="Picture 4" descr="A black text on a white background&#10;&#10;Description automatically generated">
            <a:extLst>
              <a:ext uri="{FF2B5EF4-FFF2-40B4-BE49-F238E27FC236}">
                <a16:creationId xmlns:a16="http://schemas.microsoft.com/office/drawing/2014/main" id="{996020BB-DAD1-7A45-17F3-1CB09E062416}"/>
              </a:ext>
            </a:extLst>
          </p:cNvPr>
          <p:cNvPicPr>
            <a:picLocks noChangeAspect="1"/>
          </p:cNvPicPr>
          <p:nvPr/>
        </p:nvPicPr>
        <p:blipFill>
          <a:blip r:embed="rId2"/>
          <a:stretch>
            <a:fillRect/>
          </a:stretch>
        </p:blipFill>
        <p:spPr>
          <a:xfrm>
            <a:off x="7860708" y="5149618"/>
            <a:ext cx="4242800" cy="1570289"/>
          </a:xfrm>
          <a:prstGeom prst="rect">
            <a:avLst/>
          </a:prstGeom>
          <a:ln w="38100">
            <a:solidFill>
              <a:schemeClr val="tx1"/>
            </a:solidFill>
          </a:ln>
        </p:spPr>
      </p:pic>
    </p:spTree>
    <p:extLst>
      <p:ext uri="{BB962C8B-B14F-4D97-AF65-F5344CB8AC3E}">
        <p14:creationId xmlns:p14="http://schemas.microsoft.com/office/powerpoint/2010/main" val="16391962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76C81B-5F68-8255-FF98-A7A1A4826457}"/>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Differential gene expression analysis</a:t>
            </a:r>
          </a:p>
        </p:txBody>
      </p:sp>
      <p:pic>
        <p:nvPicPr>
          <p:cNvPr id="26626" name="Picture 2" descr="Differential gene expression">
            <a:extLst>
              <a:ext uri="{FF2B5EF4-FFF2-40B4-BE49-F238E27FC236}">
                <a16:creationId xmlns:a16="http://schemas.microsoft.com/office/drawing/2014/main" id="{38F0C5E6-8A71-962D-7F41-72031C091B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5949" y="830569"/>
            <a:ext cx="8601639" cy="5693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70072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76C81B-5F68-8255-FF98-A7A1A4826457}"/>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Differential gene expression analysis</a:t>
            </a:r>
          </a:p>
        </p:txBody>
      </p:sp>
      <p:sp>
        <p:nvSpPr>
          <p:cNvPr id="3" name="TextBox 2">
            <a:extLst>
              <a:ext uri="{FF2B5EF4-FFF2-40B4-BE49-F238E27FC236}">
                <a16:creationId xmlns:a16="http://schemas.microsoft.com/office/drawing/2014/main" id="{735B0D07-CADD-D32D-2541-3902E0AB191B}"/>
              </a:ext>
            </a:extLst>
          </p:cNvPr>
          <p:cNvSpPr txBox="1"/>
          <p:nvPr/>
        </p:nvSpPr>
        <p:spPr>
          <a:xfrm>
            <a:off x="0" y="810782"/>
            <a:ext cx="12192000" cy="3970318"/>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There are several software packages available to perform differential gene expression</a:t>
            </a:r>
          </a:p>
          <a:p>
            <a:pPr marL="285750" indent="-285750">
              <a:buFont typeface="Arial" panose="020B0604020202020204" pitchFamily="34" charset="0"/>
              <a:buChar char="•"/>
            </a:pPr>
            <a:r>
              <a:rPr lang="en-US" b="1" dirty="0">
                <a:latin typeface="Arial" panose="020B0604020202020204" pitchFamily="34" charset="0"/>
                <a:cs typeface="Arial" panose="020B0604020202020204" pitchFamily="34" charset="0"/>
              </a:rPr>
              <a:t>DESeq2</a:t>
            </a:r>
            <a:r>
              <a:rPr lang="en-US" dirty="0">
                <a:latin typeface="Arial" panose="020B0604020202020204" pitchFamily="34" charset="0"/>
                <a:cs typeface="Arial" panose="020B0604020202020204" pitchFamily="34" charset="0"/>
              </a:rPr>
              <a:t> – the most widely used and versatile package</a:t>
            </a:r>
          </a:p>
          <a:p>
            <a:pPr marL="285750" indent="-285750">
              <a:buFont typeface="Arial" panose="020B0604020202020204" pitchFamily="34" charset="0"/>
              <a:buChar char="•"/>
            </a:pPr>
            <a:r>
              <a:rPr lang="en-US" dirty="0" err="1">
                <a:latin typeface="Arial" panose="020B0604020202020204" pitchFamily="34" charset="0"/>
                <a:cs typeface="Arial" panose="020B0604020202020204" pitchFamily="34" charset="0"/>
              </a:rPr>
              <a:t>EdgeR</a:t>
            </a: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err="1">
                <a:latin typeface="Arial" panose="020B0604020202020204" pitchFamily="34" charset="0"/>
                <a:cs typeface="Arial" panose="020B0604020202020204" pitchFamily="34" charset="0"/>
              </a:rPr>
              <a:t>Limma</a:t>
            </a:r>
            <a:r>
              <a:rPr lang="en-US" dirty="0">
                <a:latin typeface="Arial" panose="020B0604020202020204" pitchFamily="34" charset="0"/>
                <a:cs typeface="Arial" panose="020B0604020202020204" pitchFamily="34" charset="0"/>
              </a:rPr>
              <a:t> – does well with time-series data</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Ballgown</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following resources are essential to understand DESeq2:</a:t>
            </a:r>
          </a:p>
          <a:p>
            <a:r>
              <a:rPr lang="en-US" dirty="0">
                <a:latin typeface="Arial" panose="020B0604020202020204" pitchFamily="34" charset="0"/>
                <a:cs typeface="Arial" panose="020B0604020202020204" pitchFamily="34" charset="0"/>
                <a:hlinkClick r:id="rId2"/>
              </a:rPr>
              <a:t>https://bioconductor.org/packages/devel/bioc/vignettes/DESeq2/inst/doc/DESeq2.html</a:t>
            </a: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hlinkClick r:id="rId3"/>
              </a:rPr>
              <a:t>https://genomebiology.biomedcentral.com/articles/10.1186/s13059-014-0550-8</a:t>
            </a: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DESeq2 takes unnormalized counts from most commonly used genome quantification tools such as </a:t>
            </a:r>
            <a:r>
              <a:rPr lang="en-US" dirty="0" err="1">
                <a:latin typeface="Arial" panose="020B0604020202020204" pitchFamily="34" charset="0"/>
                <a:cs typeface="Arial" panose="020B0604020202020204" pitchFamily="34" charset="0"/>
              </a:rPr>
              <a:t>kallisto</a:t>
            </a:r>
            <a:r>
              <a:rPr lang="en-US" dirty="0">
                <a:latin typeface="Arial" panose="020B0604020202020204" pitchFamily="34" charset="0"/>
                <a:cs typeface="Arial" panose="020B0604020202020204" pitchFamily="34" charset="0"/>
              </a:rPr>
              <a:t>, salmon, RSEM </a:t>
            </a:r>
            <a:r>
              <a:rPr lang="en-US" dirty="0" err="1">
                <a:latin typeface="Arial" panose="020B0604020202020204" pitchFamily="34" charset="0"/>
                <a:cs typeface="Arial" panose="020B0604020202020204" pitchFamily="34" charset="0"/>
              </a:rPr>
              <a:t>etc</a:t>
            </a:r>
            <a:r>
              <a:rPr lang="en-US" dirty="0">
                <a:latin typeface="Arial" panose="020B0604020202020204" pitchFamily="34" charset="0"/>
                <a:cs typeface="Arial" panose="020B0604020202020204" pitchFamily="34" charset="0"/>
              </a:rPr>
              <a:t> and then fits a generalized linear model for each gene to identify genes that are significantly changing</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output of performing a DESeq2 experiment  </a:t>
            </a:r>
          </a:p>
        </p:txBody>
      </p:sp>
      <p:pic>
        <p:nvPicPr>
          <p:cNvPr id="5" name="Picture 4" descr="A screenshot of a computer&#10;&#10;Description automatically generated">
            <a:extLst>
              <a:ext uri="{FF2B5EF4-FFF2-40B4-BE49-F238E27FC236}">
                <a16:creationId xmlns:a16="http://schemas.microsoft.com/office/drawing/2014/main" id="{9FAFFBD3-A47C-6952-D18A-5B6C05615216}"/>
              </a:ext>
            </a:extLst>
          </p:cNvPr>
          <p:cNvPicPr>
            <a:picLocks noChangeAspect="1"/>
          </p:cNvPicPr>
          <p:nvPr/>
        </p:nvPicPr>
        <p:blipFill>
          <a:blip r:embed="rId4"/>
          <a:stretch>
            <a:fillRect/>
          </a:stretch>
        </p:blipFill>
        <p:spPr>
          <a:xfrm>
            <a:off x="5166053" y="4343835"/>
            <a:ext cx="6626553" cy="2361058"/>
          </a:xfrm>
          <a:prstGeom prst="rect">
            <a:avLst/>
          </a:prstGeom>
        </p:spPr>
      </p:pic>
    </p:spTree>
    <p:extLst>
      <p:ext uri="{BB962C8B-B14F-4D97-AF65-F5344CB8AC3E}">
        <p14:creationId xmlns:p14="http://schemas.microsoft.com/office/powerpoint/2010/main" val="36117670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76C81B-5F68-8255-FF98-A7A1A4826457}"/>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Differential gene expression analysis</a:t>
            </a:r>
          </a:p>
        </p:txBody>
      </p:sp>
      <p:pic>
        <p:nvPicPr>
          <p:cNvPr id="27650" name="Picture 2" descr="Visualization of RNA-Seq results with Volcano Plot">
            <a:extLst>
              <a:ext uri="{FF2B5EF4-FFF2-40B4-BE49-F238E27FC236}">
                <a16:creationId xmlns:a16="http://schemas.microsoft.com/office/drawing/2014/main" id="{4C51221D-28EC-4A28-69FE-CA78D7434F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67899" y="1813748"/>
            <a:ext cx="4519284" cy="454982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A blue and white squares with white text&#10;&#10;Description automatically generated">
            <a:extLst>
              <a:ext uri="{FF2B5EF4-FFF2-40B4-BE49-F238E27FC236}">
                <a16:creationId xmlns:a16="http://schemas.microsoft.com/office/drawing/2014/main" id="{D54DDFF1-F311-FE7F-F4BD-083D973C1CBF}"/>
              </a:ext>
            </a:extLst>
          </p:cNvPr>
          <p:cNvPicPr>
            <a:picLocks noChangeAspect="1"/>
          </p:cNvPicPr>
          <p:nvPr/>
        </p:nvPicPr>
        <p:blipFill>
          <a:blip r:embed="rId3"/>
          <a:stretch>
            <a:fillRect/>
          </a:stretch>
        </p:blipFill>
        <p:spPr>
          <a:xfrm>
            <a:off x="1437070" y="1047093"/>
            <a:ext cx="4247898" cy="2757652"/>
          </a:xfrm>
          <a:prstGeom prst="rect">
            <a:avLst/>
          </a:prstGeom>
        </p:spPr>
      </p:pic>
      <p:pic>
        <p:nvPicPr>
          <p:cNvPr id="6" name="Picture 5" descr="A graph with colored dots&#10;&#10;Description automatically generated">
            <a:extLst>
              <a:ext uri="{FF2B5EF4-FFF2-40B4-BE49-F238E27FC236}">
                <a16:creationId xmlns:a16="http://schemas.microsoft.com/office/drawing/2014/main" id="{532F652E-0370-2616-B0EC-EC81B9DF112A}"/>
              </a:ext>
            </a:extLst>
          </p:cNvPr>
          <p:cNvPicPr>
            <a:picLocks noChangeAspect="1"/>
          </p:cNvPicPr>
          <p:nvPr/>
        </p:nvPicPr>
        <p:blipFill>
          <a:blip r:embed="rId4"/>
          <a:stretch>
            <a:fillRect/>
          </a:stretch>
        </p:blipFill>
        <p:spPr>
          <a:xfrm>
            <a:off x="1540640" y="3804745"/>
            <a:ext cx="4923689" cy="2867436"/>
          </a:xfrm>
          <a:prstGeom prst="rect">
            <a:avLst/>
          </a:prstGeom>
        </p:spPr>
      </p:pic>
      <p:sp>
        <p:nvSpPr>
          <p:cNvPr id="7" name="TextBox 6">
            <a:extLst>
              <a:ext uri="{FF2B5EF4-FFF2-40B4-BE49-F238E27FC236}">
                <a16:creationId xmlns:a16="http://schemas.microsoft.com/office/drawing/2014/main" id="{4A2C6670-A086-6F56-33F2-E37A73705CE1}"/>
              </a:ext>
            </a:extLst>
          </p:cNvPr>
          <p:cNvSpPr txBox="1"/>
          <p:nvPr/>
        </p:nvSpPr>
        <p:spPr>
          <a:xfrm>
            <a:off x="-61831" y="2102753"/>
            <a:ext cx="1713185" cy="646331"/>
          </a:xfrm>
          <a:prstGeom prst="rect">
            <a:avLst/>
          </a:prstGeom>
          <a:noFill/>
        </p:spPr>
        <p:txBody>
          <a:bodyPr wrap="square">
            <a:spAutoFit/>
          </a:bodyPr>
          <a:lstStyle/>
          <a:p>
            <a:pPr algn="ctr"/>
            <a:r>
              <a:rPr lang="en-US" sz="1200" dirty="0">
                <a:latin typeface="Arial" panose="020B0604020202020204" pitchFamily="34" charset="0"/>
                <a:cs typeface="Arial" panose="020B0604020202020204" pitchFamily="34" charset="0"/>
              </a:rPr>
              <a:t>Distance matrix – how close each sample is to each other</a:t>
            </a:r>
          </a:p>
        </p:txBody>
      </p:sp>
      <p:sp>
        <p:nvSpPr>
          <p:cNvPr id="8" name="TextBox 7">
            <a:extLst>
              <a:ext uri="{FF2B5EF4-FFF2-40B4-BE49-F238E27FC236}">
                <a16:creationId xmlns:a16="http://schemas.microsoft.com/office/drawing/2014/main" id="{22AB8767-B17F-3894-D374-8680C113F393}"/>
              </a:ext>
            </a:extLst>
          </p:cNvPr>
          <p:cNvSpPr txBox="1"/>
          <p:nvPr/>
        </p:nvSpPr>
        <p:spPr>
          <a:xfrm>
            <a:off x="0" y="4589756"/>
            <a:ext cx="1713185" cy="830997"/>
          </a:xfrm>
          <a:prstGeom prst="rect">
            <a:avLst/>
          </a:prstGeom>
          <a:noFill/>
        </p:spPr>
        <p:txBody>
          <a:bodyPr wrap="square">
            <a:spAutoFit/>
          </a:bodyPr>
          <a:lstStyle/>
          <a:p>
            <a:pPr algn="ctr"/>
            <a:r>
              <a:rPr lang="en-US" sz="1200" dirty="0">
                <a:latin typeface="Arial" panose="020B0604020202020204" pitchFamily="34" charset="0"/>
                <a:cs typeface="Arial" panose="020B0604020202020204" pitchFamily="34" charset="0"/>
              </a:rPr>
              <a:t>Principal component analysis – clustering of samples based on their variance</a:t>
            </a:r>
          </a:p>
        </p:txBody>
      </p:sp>
      <p:sp>
        <p:nvSpPr>
          <p:cNvPr id="9" name="TextBox 8">
            <a:extLst>
              <a:ext uri="{FF2B5EF4-FFF2-40B4-BE49-F238E27FC236}">
                <a16:creationId xmlns:a16="http://schemas.microsoft.com/office/drawing/2014/main" id="{215A2795-85E7-1DB7-81A0-CF6A82FA3907}"/>
              </a:ext>
            </a:extLst>
          </p:cNvPr>
          <p:cNvSpPr txBox="1"/>
          <p:nvPr/>
        </p:nvSpPr>
        <p:spPr>
          <a:xfrm>
            <a:off x="6737131" y="1119381"/>
            <a:ext cx="4017799" cy="461665"/>
          </a:xfrm>
          <a:prstGeom prst="rect">
            <a:avLst/>
          </a:prstGeom>
          <a:noFill/>
        </p:spPr>
        <p:txBody>
          <a:bodyPr wrap="square">
            <a:spAutoFit/>
          </a:bodyPr>
          <a:lstStyle/>
          <a:p>
            <a:pPr algn="ctr"/>
            <a:r>
              <a:rPr lang="en-US" sz="1200" dirty="0">
                <a:latin typeface="Arial" panose="020B0604020202020204" pitchFamily="34" charset="0"/>
                <a:cs typeface="Arial" panose="020B0604020202020204" pitchFamily="34" charset="0"/>
              </a:rPr>
              <a:t>Volcano plot – shows differential expression of each gene for a single comparison</a:t>
            </a:r>
          </a:p>
        </p:txBody>
      </p:sp>
    </p:spTree>
    <p:extLst>
      <p:ext uri="{BB962C8B-B14F-4D97-AF65-F5344CB8AC3E}">
        <p14:creationId xmlns:p14="http://schemas.microsoft.com/office/powerpoint/2010/main" val="24152058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76C81B-5F68-8255-FF98-A7A1A4826457}"/>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Gene set enrichment analysis</a:t>
            </a:r>
          </a:p>
        </p:txBody>
      </p:sp>
      <p:sp>
        <p:nvSpPr>
          <p:cNvPr id="3" name="TextBox 2">
            <a:extLst>
              <a:ext uri="{FF2B5EF4-FFF2-40B4-BE49-F238E27FC236}">
                <a16:creationId xmlns:a16="http://schemas.microsoft.com/office/drawing/2014/main" id="{E609CA28-3129-9FA7-4913-B3BD7D5998DF}"/>
              </a:ext>
            </a:extLst>
          </p:cNvPr>
          <p:cNvSpPr txBox="1"/>
          <p:nvPr/>
        </p:nvSpPr>
        <p:spPr>
          <a:xfrm>
            <a:off x="0" y="926396"/>
            <a:ext cx="12192000" cy="923330"/>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Gene set enrichment analysis (GSEA), sometime also called functional enrichment analysis or pathway enrichment analysis, is a method to identify classes of genes that are over-represented in a larger set of measured genes that may have an association to a specific biological phenotype</a:t>
            </a:r>
          </a:p>
        </p:txBody>
      </p:sp>
      <p:pic>
        <p:nvPicPr>
          <p:cNvPr id="29698" name="Picture 2">
            <a:extLst>
              <a:ext uri="{FF2B5EF4-FFF2-40B4-BE49-F238E27FC236}">
                <a16:creationId xmlns:a16="http://schemas.microsoft.com/office/drawing/2014/main" id="{79B31FA9-65AB-C211-383C-8C89342971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2730" y="2365532"/>
            <a:ext cx="5726539" cy="35660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26900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76C81B-5F68-8255-FF98-A7A1A4826457}"/>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Gene set enrichment analysis</a:t>
            </a:r>
          </a:p>
        </p:txBody>
      </p:sp>
      <p:sp>
        <p:nvSpPr>
          <p:cNvPr id="3" name="TextBox 2">
            <a:extLst>
              <a:ext uri="{FF2B5EF4-FFF2-40B4-BE49-F238E27FC236}">
                <a16:creationId xmlns:a16="http://schemas.microsoft.com/office/drawing/2014/main" id="{E609CA28-3129-9FA7-4913-B3BD7D5998DF}"/>
              </a:ext>
            </a:extLst>
          </p:cNvPr>
          <p:cNvSpPr txBox="1"/>
          <p:nvPr/>
        </p:nvSpPr>
        <p:spPr>
          <a:xfrm>
            <a:off x="0" y="926396"/>
            <a:ext cx="12192000" cy="3693319"/>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Gene set enrichment analysis (GSEA), sometime also called functional enrichment analysis or pathway enrichment analysis, is a method to identify classes of genes that are over-represented in a larger set of measured genes that may have an association to a specific biological phenotype</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Defining the specific gene set is the core step in this process. Widely used pre-defined set are:</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Gene ontology (biological processes, molecular functions and cellular component)</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This is a very important concept in molecular biology in general</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hlinkClick r:id="rId2"/>
              </a:rPr>
              <a:t>https://geneontology.org/</a:t>
            </a:r>
            <a:endParaRPr lang="en-US"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hlinkClick r:id="rId3"/>
              </a:rPr>
              <a:t>https://www.gsea-msigdb.org/gsea/msigdb/human/collections.jsp</a:t>
            </a: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KEGG pathways</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Hallmark gene sets</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hlinkClick r:id="rId3"/>
              </a:rPr>
              <a:t>https://www.gsea-msigdb.org/gsea/msigdb/human/collections.jsp</a:t>
            </a: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Specific cancer pathways</a:t>
            </a:r>
          </a:p>
        </p:txBody>
      </p:sp>
    </p:spTree>
    <p:extLst>
      <p:ext uri="{BB962C8B-B14F-4D97-AF65-F5344CB8AC3E}">
        <p14:creationId xmlns:p14="http://schemas.microsoft.com/office/powerpoint/2010/main" val="36721539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76C81B-5F68-8255-FF98-A7A1A4826457}"/>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Gene set enrichment analysis</a:t>
            </a:r>
          </a:p>
        </p:txBody>
      </p:sp>
      <p:sp>
        <p:nvSpPr>
          <p:cNvPr id="3" name="TextBox 2">
            <a:extLst>
              <a:ext uri="{FF2B5EF4-FFF2-40B4-BE49-F238E27FC236}">
                <a16:creationId xmlns:a16="http://schemas.microsoft.com/office/drawing/2014/main" id="{E609CA28-3129-9FA7-4913-B3BD7D5998DF}"/>
              </a:ext>
            </a:extLst>
          </p:cNvPr>
          <p:cNvSpPr txBox="1"/>
          <p:nvPr/>
        </p:nvSpPr>
        <p:spPr>
          <a:xfrm>
            <a:off x="0" y="926396"/>
            <a:ext cx="12192000" cy="3693319"/>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Gene set enrichment analysis (GSEA), sometime also called functional enrichment analysis or pathway enrichment analysis, is a method to identify classes of genes that are over-represented in a larger set of measured genes that may have an association to a specific biological phenotype</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Defining the specific gene set is the core step in this process. Widely used pre-defined set are:</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Gene ontology (biological processes, molecular functions and cellular component)</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This is a very important concept in molecular biology in general</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hlinkClick r:id="rId2"/>
              </a:rPr>
              <a:t>https://geneontology.org/</a:t>
            </a:r>
            <a:endParaRPr lang="en-US"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hlinkClick r:id="rId3"/>
              </a:rPr>
              <a:t>https://www.gsea-msigdb.org/gsea/msigdb/human/collections.jsp</a:t>
            </a: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KEGG pathways</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Hallmark gene sets</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hlinkClick r:id="rId3"/>
              </a:rPr>
              <a:t>https://www.gsea-msigdb.org/gsea/msigdb/human/collections.jsp</a:t>
            </a: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Specific cancer pathways</a:t>
            </a:r>
          </a:p>
        </p:txBody>
      </p:sp>
      <p:pic>
        <p:nvPicPr>
          <p:cNvPr id="31746" name="Picture 2">
            <a:extLst>
              <a:ext uri="{FF2B5EF4-FFF2-40B4-BE49-F238E27FC236}">
                <a16:creationId xmlns:a16="http://schemas.microsoft.com/office/drawing/2014/main" id="{947BBCC8-B24C-EE55-34A8-EC46CEA71B3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14969" y="4790745"/>
            <a:ext cx="3210793" cy="1694137"/>
          </a:xfrm>
          <a:prstGeom prst="rect">
            <a:avLst/>
          </a:prstGeom>
          <a:noFill/>
          <a:extLst>
            <a:ext uri="{909E8E84-426E-40DD-AFC4-6F175D3DCCD1}">
              <a14:hiddenFill xmlns:a14="http://schemas.microsoft.com/office/drawing/2010/main">
                <a:solidFill>
                  <a:srgbClr val="FFFFFF"/>
                </a:solidFill>
              </a14:hiddenFill>
            </a:ext>
          </a:extLst>
        </p:spPr>
      </p:pic>
      <p:pic>
        <p:nvPicPr>
          <p:cNvPr id="31748" name="Picture 4" descr="KEGG - Wikipedia">
            <a:extLst>
              <a:ext uri="{FF2B5EF4-FFF2-40B4-BE49-F238E27FC236}">
                <a16:creationId xmlns:a16="http://schemas.microsoft.com/office/drawing/2014/main" id="{B0C34E2B-0C3F-A245-A9DC-6EBFB8362AE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58270" y="4619715"/>
            <a:ext cx="2775825" cy="19902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90084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76C81B-5F68-8255-FF98-A7A1A4826457}"/>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Gene set enrichment analysis</a:t>
            </a:r>
          </a:p>
        </p:txBody>
      </p:sp>
      <p:sp>
        <p:nvSpPr>
          <p:cNvPr id="3" name="TextBox 2">
            <a:extLst>
              <a:ext uri="{FF2B5EF4-FFF2-40B4-BE49-F238E27FC236}">
                <a16:creationId xmlns:a16="http://schemas.microsoft.com/office/drawing/2014/main" id="{E609CA28-3129-9FA7-4913-B3BD7D5998DF}"/>
              </a:ext>
            </a:extLst>
          </p:cNvPr>
          <p:cNvSpPr txBox="1"/>
          <p:nvPr/>
        </p:nvSpPr>
        <p:spPr>
          <a:xfrm>
            <a:off x="0" y="926396"/>
            <a:ext cx="12192000" cy="2031325"/>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Gene set enrichment analysis (GSEA), sometime also called functional enrichment analysis or pathway enrichment analysis, is a method to identify classes of genes that are over-represented in a larger set of measured genes that may have an association to a specific biological phenotype</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An array of statistical approaches, tools and packages have been developed to perform GSEA</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Most of these are based on the </a:t>
            </a:r>
            <a:r>
              <a:rPr lang="en-US" b="1" dirty="0">
                <a:latin typeface="Arial" panose="020B0604020202020204" pitchFamily="34" charset="0"/>
                <a:cs typeface="Arial" panose="020B0604020202020204" pitchFamily="34" charset="0"/>
              </a:rPr>
              <a:t>hypergeometric test</a:t>
            </a:r>
          </a:p>
        </p:txBody>
      </p:sp>
      <p:pic>
        <p:nvPicPr>
          <p:cNvPr id="7" name="Picture 6" descr="A math equations on a white background&#10;&#10;Description automatically generated">
            <a:extLst>
              <a:ext uri="{FF2B5EF4-FFF2-40B4-BE49-F238E27FC236}">
                <a16:creationId xmlns:a16="http://schemas.microsoft.com/office/drawing/2014/main" id="{0CB3B775-91CE-ECA2-0DDE-2DDA8E1C4A0D}"/>
              </a:ext>
            </a:extLst>
          </p:cNvPr>
          <p:cNvPicPr>
            <a:picLocks noChangeAspect="1"/>
          </p:cNvPicPr>
          <p:nvPr/>
        </p:nvPicPr>
        <p:blipFill>
          <a:blip r:embed="rId2"/>
          <a:stretch>
            <a:fillRect/>
          </a:stretch>
        </p:blipFill>
        <p:spPr>
          <a:xfrm>
            <a:off x="130048" y="3709356"/>
            <a:ext cx="5612962" cy="1833135"/>
          </a:xfrm>
          <a:prstGeom prst="rect">
            <a:avLst/>
          </a:prstGeom>
          <a:ln>
            <a:solidFill>
              <a:schemeClr val="tx1"/>
            </a:solidFill>
          </a:ln>
          <a:effectLst>
            <a:softEdge rad="112500"/>
          </a:effectLst>
        </p:spPr>
      </p:pic>
      <p:pic>
        <p:nvPicPr>
          <p:cNvPr id="9" name="Picture 8" descr="A screenshot of a computer&#10;&#10;Description automatically generated">
            <a:extLst>
              <a:ext uri="{FF2B5EF4-FFF2-40B4-BE49-F238E27FC236}">
                <a16:creationId xmlns:a16="http://schemas.microsoft.com/office/drawing/2014/main" id="{91F9F5B1-F615-87B7-A40E-6D65427A4743}"/>
              </a:ext>
            </a:extLst>
          </p:cNvPr>
          <p:cNvPicPr>
            <a:picLocks noChangeAspect="1"/>
          </p:cNvPicPr>
          <p:nvPr/>
        </p:nvPicPr>
        <p:blipFill rotWithShape="1">
          <a:blip r:embed="rId3"/>
          <a:srcRect b="71207"/>
          <a:stretch/>
        </p:blipFill>
        <p:spPr>
          <a:xfrm>
            <a:off x="5904058" y="2983711"/>
            <a:ext cx="6184638" cy="1567268"/>
          </a:xfrm>
          <a:prstGeom prst="rect">
            <a:avLst/>
          </a:prstGeom>
        </p:spPr>
      </p:pic>
      <p:pic>
        <p:nvPicPr>
          <p:cNvPr id="10" name="Picture 9" descr="A screenshot of a computer&#10;&#10;Description automatically generated">
            <a:extLst>
              <a:ext uri="{FF2B5EF4-FFF2-40B4-BE49-F238E27FC236}">
                <a16:creationId xmlns:a16="http://schemas.microsoft.com/office/drawing/2014/main" id="{CFC7210A-A557-BF3C-7E49-82D52EC66457}"/>
              </a:ext>
            </a:extLst>
          </p:cNvPr>
          <p:cNvPicPr>
            <a:picLocks noChangeAspect="1"/>
          </p:cNvPicPr>
          <p:nvPr/>
        </p:nvPicPr>
        <p:blipFill rotWithShape="1">
          <a:blip r:embed="rId3"/>
          <a:srcRect l="21712" t="58525" r="23227" b="394"/>
          <a:stretch/>
        </p:blipFill>
        <p:spPr>
          <a:xfrm>
            <a:off x="7378261" y="4662373"/>
            <a:ext cx="3079531" cy="2022207"/>
          </a:xfrm>
          <a:prstGeom prst="rect">
            <a:avLst/>
          </a:prstGeom>
        </p:spPr>
      </p:pic>
    </p:spTree>
    <p:extLst>
      <p:ext uri="{BB962C8B-B14F-4D97-AF65-F5344CB8AC3E}">
        <p14:creationId xmlns:p14="http://schemas.microsoft.com/office/powerpoint/2010/main" val="33939981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76C81B-5F68-8255-FF98-A7A1A4826457}"/>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Gene set enrichment analysis</a:t>
            </a:r>
          </a:p>
        </p:txBody>
      </p:sp>
      <p:sp>
        <p:nvSpPr>
          <p:cNvPr id="3" name="TextBox 2">
            <a:extLst>
              <a:ext uri="{FF2B5EF4-FFF2-40B4-BE49-F238E27FC236}">
                <a16:creationId xmlns:a16="http://schemas.microsoft.com/office/drawing/2014/main" id="{E609CA28-3129-9FA7-4913-B3BD7D5998DF}"/>
              </a:ext>
            </a:extLst>
          </p:cNvPr>
          <p:cNvSpPr txBox="1"/>
          <p:nvPr/>
        </p:nvSpPr>
        <p:spPr>
          <a:xfrm>
            <a:off x="0" y="926396"/>
            <a:ext cx="12192000" cy="4247317"/>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Gene set enrichment analysis (GSEA), sometime also called functional enrichment analysis or pathway enrichment analysis, is a method to identify classes of genes that are over-represented in a larger set of measured genes that may have an association to a specific biological phenotype</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An array of statistical approaches, tools and packages have been developed to perform GSEA</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Some common packages include:</a:t>
            </a:r>
          </a:p>
          <a:p>
            <a:pPr marL="285750" indent="-285750">
              <a:buFont typeface="Arial" panose="020B0604020202020204" pitchFamily="34" charset="0"/>
              <a:buChar char="•"/>
            </a:pPr>
            <a:r>
              <a:rPr lang="en-US" dirty="0" err="1">
                <a:latin typeface="Arial" panose="020B0604020202020204" pitchFamily="34" charset="0"/>
                <a:cs typeface="Arial" panose="020B0604020202020204" pitchFamily="34" charset="0"/>
              </a:rPr>
              <a:t>ClusterProfiler</a:t>
            </a:r>
            <a:endParaRPr lang="en-US"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A wide array of tools embedded in the package</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hlinkClick r:id="rId2"/>
              </a:rPr>
              <a:t>https://bioconductor.org/packages/release/bioc/html/clusterProfiler.html</a:t>
            </a:r>
            <a:endParaRPr lang="en-US"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hlinkClick r:id="rId3"/>
              </a:rPr>
              <a:t>https://guangchuangyu.github.io/software/clusterProfiler/</a:t>
            </a: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PIANO</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Combines several different approaches in a single analysis</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hlinkClick r:id="rId4"/>
              </a:rPr>
              <a:t>https://varemo.github.io/piano/</a:t>
            </a: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DAVID</a:t>
            </a:r>
          </a:p>
        </p:txBody>
      </p:sp>
    </p:spTree>
    <p:extLst>
      <p:ext uri="{BB962C8B-B14F-4D97-AF65-F5344CB8AC3E}">
        <p14:creationId xmlns:p14="http://schemas.microsoft.com/office/powerpoint/2010/main" val="9091870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DFB4F8-02E9-3172-BBD6-CA79A76EC796}"/>
              </a:ext>
            </a:extLst>
          </p:cNvPr>
          <p:cNvSpPr txBox="1"/>
          <p:nvPr/>
        </p:nvSpPr>
        <p:spPr>
          <a:xfrm>
            <a:off x="0" y="441"/>
            <a:ext cx="12192000" cy="1077218"/>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Introduction to the theory and practice of RNA-sequencing analysis</a:t>
            </a:r>
          </a:p>
        </p:txBody>
      </p:sp>
      <p:sp>
        <p:nvSpPr>
          <p:cNvPr id="3" name="TextBox 2">
            <a:extLst>
              <a:ext uri="{FF2B5EF4-FFF2-40B4-BE49-F238E27FC236}">
                <a16:creationId xmlns:a16="http://schemas.microsoft.com/office/drawing/2014/main" id="{D4C7835F-9F39-F4D7-7D65-A66C40828CDB}"/>
              </a:ext>
            </a:extLst>
          </p:cNvPr>
          <p:cNvSpPr txBox="1"/>
          <p:nvPr/>
        </p:nvSpPr>
        <p:spPr>
          <a:xfrm>
            <a:off x="0" y="1325881"/>
            <a:ext cx="12191999" cy="2862322"/>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Learning objectives:</a:t>
            </a:r>
          </a:p>
          <a:p>
            <a:endParaRPr lang="en-US" dirty="0">
              <a:latin typeface="Arial" panose="020B0604020202020204" pitchFamily="34" charset="0"/>
              <a:cs typeface="Arial" panose="020B0604020202020204" pitchFamily="34" charset="0"/>
            </a:endParaRPr>
          </a:p>
          <a:p>
            <a:pPr marL="342900" indent="-342900">
              <a:buAutoNum type="arabicPeriod"/>
            </a:pPr>
            <a:r>
              <a:rPr lang="en-US" dirty="0">
                <a:latin typeface="Arial" panose="020B0604020202020204" pitchFamily="34" charset="0"/>
                <a:cs typeface="Arial" panose="020B0604020202020204" pitchFamily="34" charset="0"/>
              </a:rPr>
              <a:t>Describe the rationale for sequencing RNA</a:t>
            </a:r>
          </a:p>
          <a:p>
            <a:pPr marL="342900" indent="-342900">
              <a:buAutoNum type="arabicPeriod"/>
            </a:pPr>
            <a:endParaRPr lang="en-US" dirty="0">
              <a:latin typeface="Arial" panose="020B0604020202020204" pitchFamily="34" charset="0"/>
              <a:cs typeface="Arial" panose="020B0604020202020204" pitchFamily="34" charset="0"/>
            </a:endParaRPr>
          </a:p>
          <a:p>
            <a:pPr marL="342900" indent="-342900">
              <a:buAutoNum type="arabicPeriod"/>
            </a:pPr>
            <a:r>
              <a:rPr lang="en-US" dirty="0">
                <a:latin typeface="Arial" panose="020B0604020202020204" pitchFamily="34" charset="0"/>
                <a:cs typeface="Arial" panose="020B0604020202020204" pitchFamily="34" charset="0"/>
              </a:rPr>
              <a:t>Discuss the challenges specific to RNA-sequencing</a:t>
            </a:r>
          </a:p>
          <a:p>
            <a:pPr marL="342900" indent="-342900">
              <a:buAutoNum type="arabicPeriod"/>
            </a:pPr>
            <a:endParaRPr lang="en-US" dirty="0">
              <a:latin typeface="Arial" panose="020B0604020202020204" pitchFamily="34" charset="0"/>
              <a:cs typeface="Arial" panose="020B0604020202020204" pitchFamily="34" charset="0"/>
            </a:endParaRPr>
          </a:p>
          <a:p>
            <a:pPr marL="342900" indent="-342900">
              <a:buAutoNum type="arabicPeriod"/>
            </a:pPr>
            <a:r>
              <a:rPr lang="en-US" dirty="0">
                <a:latin typeface="Arial" panose="020B0604020202020204" pitchFamily="34" charset="0"/>
                <a:cs typeface="Arial" panose="020B0604020202020204" pitchFamily="34" charset="0"/>
              </a:rPr>
              <a:t>Describe the general goals and themes of RNA-sequencing analysis workflows</a:t>
            </a:r>
          </a:p>
          <a:p>
            <a:pPr marL="342900" indent="-342900">
              <a:buAutoNum type="arabicPeriod"/>
            </a:pPr>
            <a:endParaRPr lang="en-US" dirty="0">
              <a:latin typeface="Arial" panose="020B0604020202020204" pitchFamily="34" charset="0"/>
              <a:cs typeface="Arial" panose="020B0604020202020204" pitchFamily="34" charset="0"/>
            </a:endParaRPr>
          </a:p>
          <a:p>
            <a:pPr marL="342900" indent="-342900">
              <a:buAutoNum type="arabicPeriod"/>
            </a:pPr>
            <a:r>
              <a:rPr lang="en-US" dirty="0">
                <a:latin typeface="Arial" panose="020B0604020202020204" pitchFamily="34" charset="0"/>
                <a:cs typeface="Arial" panose="020B0604020202020204" pitchFamily="34" charset="0"/>
              </a:rPr>
              <a:t>Understand the common technical challenges in RNA-sequencing</a:t>
            </a:r>
          </a:p>
          <a:p>
            <a:endParaRPr lang="en-US"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FFEB60F5-A3C9-6E74-A122-322828AC5B6D}"/>
              </a:ext>
            </a:extLst>
          </p:cNvPr>
          <p:cNvSpPr txBox="1"/>
          <p:nvPr/>
        </p:nvSpPr>
        <p:spPr>
          <a:xfrm>
            <a:off x="2608342" y="4984375"/>
            <a:ext cx="7426728" cy="707886"/>
          </a:xfrm>
          <a:prstGeom prst="rect">
            <a:avLst/>
          </a:prstGeom>
          <a:noFill/>
        </p:spPr>
        <p:txBody>
          <a:bodyPr wrap="square">
            <a:spAutoFit/>
          </a:bodyPr>
          <a:lstStyle/>
          <a:p>
            <a:pPr algn="ctr"/>
            <a:r>
              <a:rPr lang="en-US" sz="2000" i="1" dirty="0">
                <a:latin typeface="Arial" panose="020B0604020202020204" pitchFamily="34" charset="0"/>
                <a:cs typeface="Arial" panose="020B0604020202020204" pitchFamily="34" charset="0"/>
              </a:rPr>
              <a:t>In depth RNA-sequencing tutorial:</a:t>
            </a:r>
          </a:p>
          <a:p>
            <a:pPr algn="ctr"/>
            <a:r>
              <a:rPr lang="en-US" sz="2000" i="1" dirty="0">
                <a:latin typeface="Arial" panose="020B0604020202020204" pitchFamily="34" charset="0"/>
                <a:cs typeface="Arial" panose="020B0604020202020204" pitchFamily="34" charset="0"/>
              </a:rPr>
              <a:t>https://</a:t>
            </a:r>
            <a:r>
              <a:rPr lang="en-US" sz="2000" i="1" dirty="0" err="1">
                <a:latin typeface="Arial" panose="020B0604020202020204" pitchFamily="34" charset="0"/>
                <a:cs typeface="Arial" panose="020B0604020202020204" pitchFamily="34" charset="0"/>
              </a:rPr>
              <a:t>scienceparkstudygroup.github.io</a:t>
            </a:r>
            <a:r>
              <a:rPr lang="en-US" sz="2000" i="1" dirty="0">
                <a:latin typeface="Arial" panose="020B0604020202020204" pitchFamily="34" charset="0"/>
                <a:cs typeface="Arial" panose="020B0604020202020204" pitchFamily="34" charset="0"/>
              </a:rPr>
              <a:t>/</a:t>
            </a:r>
            <a:r>
              <a:rPr lang="en-US" sz="2000" i="1" dirty="0" err="1">
                <a:latin typeface="Arial" panose="020B0604020202020204" pitchFamily="34" charset="0"/>
                <a:cs typeface="Arial" panose="020B0604020202020204" pitchFamily="34" charset="0"/>
              </a:rPr>
              <a:t>rna</a:t>
            </a:r>
            <a:r>
              <a:rPr lang="en-US" sz="2000" i="1" dirty="0">
                <a:latin typeface="Arial" panose="020B0604020202020204" pitchFamily="34" charset="0"/>
                <a:cs typeface="Arial" panose="020B0604020202020204" pitchFamily="34" charset="0"/>
              </a:rPr>
              <a:t>-seq-lesson/</a:t>
            </a:r>
          </a:p>
        </p:txBody>
      </p:sp>
    </p:spTree>
    <p:extLst>
      <p:ext uri="{BB962C8B-B14F-4D97-AF65-F5344CB8AC3E}">
        <p14:creationId xmlns:p14="http://schemas.microsoft.com/office/powerpoint/2010/main" val="6801896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76C81B-5F68-8255-FF98-A7A1A4826457}"/>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Gene set enrichment analysis</a:t>
            </a:r>
          </a:p>
        </p:txBody>
      </p:sp>
      <p:pic>
        <p:nvPicPr>
          <p:cNvPr id="34824" name="Picture 8" descr="Figure thumbnail gr1">
            <a:extLst>
              <a:ext uri="{FF2B5EF4-FFF2-40B4-BE49-F238E27FC236}">
                <a16:creationId xmlns:a16="http://schemas.microsoft.com/office/drawing/2014/main" id="{CD72C6FE-9191-BF8F-EDA1-98B9109DD21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0613"/>
          <a:stretch/>
        </p:blipFill>
        <p:spPr bwMode="auto">
          <a:xfrm>
            <a:off x="0" y="1313792"/>
            <a:ext cx="5587498" cy="4593023"/>
          </a:xfrm>
          <a:prstGeom prst="rect">
            <a:avLst/>
          </a:prstGeom>
          <a:noFill/>
          <a:extLst>
            <a:ext uri="{909E8E84-426E-40DD-AFC4-6F175D3DCCD1}">
              <a14:hiddenFill xmlns:a14="http://schemas.microsoft.com/office/drawing/2010/main">
                <a:solidFill>
                  <a:srgbClr val="FFFFFF"/>
                </a:solidFill>
              </a14:hiddenFill>
            </a:ext>
          </a:extLst>
        </p:spPr>
      </p:pic>
      <p:pic>
        <p:nvPicPr>
          <p:cNvPr id="34826" name="Picture 10" descr="Chapter 15 Visualization of functional enrichment result | Biomedical  Knowledge Mining using GOSemSim and clusterProfiler">
            <a:extLst>
              <a:ext uri="{FF2B5EF4-FFF2-40B4-BE49-F238E27FC236}">
                <a16:creationId xmlns:a16="http://schemas.microsoft.com/office/drawing/2014/main" id="{64D21FD0-F5FA-697F-E699-62832DF5BE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01709" y="1789421"/>
            <a:ext cx="6011918" cy="3279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75601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2B33AD-256A-440E-684F-2498C43895BB}"/>
              </a:ext>
            </a:extLst>
          </p:cNvPr>
          <p:cNvSpPr txBox="1"/>
          <p:nvPr/>
        </p:nvSpPr>
        <p:spPr>
          <a:xfrm>
            <a:off x="0" y="441"/>
            <a:ext cx="12192000" cy="892552"/>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Data integration</a:t>
            </a:r>
          </a:p>
          <a:p>
            <a:pPr algn="ctr"/>
            <a:r>
              <a:rPr lang="en-US" dirty="0">
                <a:latin typeface="Arial" panose="020B0604020202020204" pitchFamily="34" charset="0"/>
                <a:cs typeface="Arial" panose="020B0604020202020204" pitchFamily="34" charset="0"/>
              </a:rPr>
              <a:t>Genome-scale metabolic models</a:t>
            </a:r>
          </a:p>
        </p:txBody>
      </p:sp>
      <p:pic>
        <p:nvPicPr>
          <p:cNvPr id="4" name="Picture 3">
            <a:extLst>
              <a:ext uri="{FF2B5EF4-FFF2-40B4-BE49-F238E27FC236}">
                <a16:creationId xmlns:a16="http://schemas.microsoft.com/office/drawing/2014/main" id="{48FBA35A-D67D-0331-A680-686A3F48957D}"/>
              </a:ext>
            </a:extLst>
          </p:cNvPr>
          <p:cNvPicPr>
            <a:picLocks noChangeAspect="1"/>
          </p:cNvPicPr>
          <p:nvPr/>
        </p:nvPicPr>
        <p:blipFill>
          <a:blip r:embed="rId2"/>
          <a:stretch>
            <a:fillRect/>
          </a:stretch>
        </p:blipFill>
        <p:spPr>
          <a:xfrm>
            <a:off x="89250" y="2003189"/>
            <a:ext cx="4850176" cy="3120114"/>
          </a:xfrm>
          <a:prstGeom prst="rect">
            <a:avLst/>
          </a:prstGeom>
        </p:spPr>
      </p:pic>
      <p:pic>
        <p:nvPicPr>
          <p:cNvPr id="5" name="Picture 4">
            <a:extLst>
              <a:ext uri="{FF2B5EF4-FFF2-40B4-BE49-F238E27FC236}">
                <a16:creationId xmlns:a16="http://schemas.microsoft.com/office/drawing/2014/main" id="{BD4A593E-5D6B-66F1-4AA4-3307558CD729}"/>
              </a:ext>
            </a:extLst>
          </p:cNvPr>
          <p:cNvPicPr>
            <a:picLocks noChangeAspect="1"/>
          </p:cNvPicPr>
          <p:nvPr/>
        </p:nvPicPr>
        <p:blipFill>
          <a:blip r:embed="rId3"/>
          <a:stretch>
            <a:fillRect/>
          </a:stretch>
        </p:blipFill>
        <p:spPr>
          <a:xfrm>
            <a:off x="5591006" y="2003188"/>
            <a:ext cx="2985433" cy="3120114"/>
          </a:xfrm>
          <a:prstGeom prst="rect">
            <a:avLst/>
          </a:prstGeom>
        </p:spPr>
      </p:pic>
      <p:sp>
        <p:nvSpPr>
          <p:cNvPr id="6" name="TextBox 5">
            <a:extLst>
              <a:ext uri="{FF2B5EF4-FFF2-40B4-BE49-F238E27FC236}">
                <a16:creationId xmlns:a16="http://schemas.microsoft.com/office/drawing/2014/main" id="{53279CF4-EA74-C0AA-C998-B1F76F3F1C4D}"/>
              </a:ext>
            </a:extLst>
          </p:cNvPr>
          <p:cNvSpPr txBox="1"/>
          <p:nvPr/>
        </p:nvSpPr>
        <p:spPr>
          <a:xfrm>
            <a:off x="333695" y="5327190"/>
            <a:ext cx="4374720" cy="461665"/>
          </a:xfrm>
          <a:prstGeom prst="rect">
            <a:avLst/>
          </a:prstGeom>
          <a:noFill/>
        </p:spPr>
        <p:txBody>
          <a:bodyPr wrap="square">
            <a:spAutoFit/>
          </a:bodyPr>
          <a:lstStyle/>
          <a:p>
            <a:pPr algn="ctr"/>
            <a:r>
              <a:rPr lang="en-US" sz="1200" dirty="0">
                <a:latin typeface="Arial" panose="020B0604020202020204" pitchFamily="34" charset="0"/>
                <a:cs typeface="Arial" panose="020B0604020202020204" pitchFamily="34" charset="0"/>
              </a:rPr>
              <a:t>Generation of cell- and tissue-specific GEMs from generic organism-level GEMs</a:t>
            </a:r>
          </a:p>
        </p:txBody>
      </p:sp>
      <p:sp>
        <p:nvSpPr>
          <p:cNvPr id="7" name="TextBox 6">
            <a:extLst>
              <a:ext uri="{FF2B5EF4-FFF2-40B4-BE49-F238E27FC236}">
                <a16:creationId xmlns:a16="http://schemas.microsoft.com/office/drawing/2014/main" id="{C9D26A5E-326C-EA56-7127-6A8BC5926819}"/>
              </a:ext>
            </a:extLst>
          </p:cNvPr>
          <p:cNvSpPr txBox="1"/>
          <p:nvPr/>
        </p:nvSpPr>
        <p:spPr>
          <a:xfrm>
            <a:off x="5591006" y="5327189"/>
            <a:ext cx="2869820" cy="461665"/>
          </a:xfrm>
          <a:prstGeom prst="rect">
            <a:avLst/>
          </a:prstGeom>
          <a:noFill/>
        </p:spPr>
        <p:txBody>
          <a:bodyPr wrap="square">
            <a:spAutoFit/>
          </a:bodyPr>
          <a:lstStyle/>
          <a:p>
            <a:pPr algn="ctr"/>
            <a:r>
              <a:rPr lang="en-US" sz="1200" dirty="0">
                <a:latin typeface="Arial" panose="020B0604020202020204" pitchFamily="34" charset="0"/>
                <a:cs typeface="Arial" panose="020B0604020202020204" pitchFamily="34" charset="0"/>
              </a:rPr>
              <a:t>Constraining GEMs to predict more accurate metabolic fluxes</a:t>
            </a:r>
          </a:p>
        </p:txBody>
      </p:sp>
      <p:sp>
        <p:nvSpPr>
          <p:cNvPr id="8" name="TextBox 7">
            <a:extLst>
              <a:ext uri="{FF2B5EF4-FFF2-40B4-BE49-F238E27FC236}">
                <a16:creationId xmlns:a16="http://schemas.microsoft.com/office/drawing/2014/main" id="{536C7003-7CE7-DDDB-B3F6-B80A69D7CBCC}"/>
              </a:ext>
            </a:extLst>
          </p:cNvPr>
          <p:cNvSpPr txBox="1"/>
          <p:nvPr/>
        </p:nvSpPr>
        <p:spPr>
          <a:xfrm>
            <a:off x="-2" y="1069145"/>
            <a:ext cx="12192001" cy="646331"/>
          </a:xfrm>
          <a:prstGeom prst="rect">
            <a:avLst/>
          </a:prstGeom>
          <a:noFill/>
        </p:spPr>
        <p:txBody>
          <a:bodyPr wrap="square">
            <a:spAutoFit/>
          </a:bodyPr>
          <a:lstStyle/>
          <a:p>
            <a:pPr algn="ctr"/>
            <a:r>
              <a:rPr lang="en-US" dirty="0">
                <a:latin typeface="Arial" panose="020B0604020202020204" pitchFamily="34" charset="0"/>
                <a:cs typeface="Arial" panose="020B0604020202020204" pitchFamily="34" charset="0"/>
              </a:rPr>
              <a:t>Integrating transcriptomics data into GEMs does not only improve the accuracy of model predictions but also increase the interpretability of the data itself </a:t>
            </a:r>
          </a:p>
        </p:txBody>
      </p:sp>
      <p:sp>
        <p:nvSpPr>
          <p:cNvPr id="9" name="TextBox 8">
            <a:extLst>
              <a:ext uri="{FF2B5EF4-FFF2-40B4-BE49-F238E27FC236}">
                <a16:creationId xmlns:a16="http://schemas.microsoft.com/office/drawing/2014/main" id="{15EB178F-E232-17A5-7712-2C0F7B8A7F49}"/>
              </a:ext>
            </a:extLst>
          </p:cNvPr>
          <p:cNvSpPr txBox="1"/>
          <p:nvPr/>
        </p:nvSpPr>
        <p:spPr>
          <a:xfrm>
            <a:off x="9096206" y="5327188"/>
            <a:ext cx="2869820" cy="276999"/>
          </a:xfrm>
          <a:prstGeom prst="rect">
            <a:avLst/>
          </a:prstGeom>
          <a:noFill/>
        </p:spPr>
        <p:txBody>
          <a:bodyPr wrap="square">
            <a:spAutoFit/>
          </a:bodyPr>
          <a:lstStyle/>
          <a:p>
            <a:pPr algn="ctr"/>
            <a:r>
              <a:rPr lang="en-US" sz="1200" dirty="0">
                <a:latin typeface="Arial" panose="020B0604020202020204" pitchFamily="34" charset="0"/>
                <a:cs typeface="Arial" panose="020B0604020202020204" pitchFamily="34" charset="0"/>
              </a:rPr>
              <a:t>Tools developed for this purpose</a:t>
            </a:r>
          </a:p>
        </p:txBody>
      </p:sp>
      <p:pic>
        <p:nvPicPr>
          <p:cNvPr id="35842" name="Picture 2" descr="GitHub - opencobra/cobratoolbox: The COnstraint-Based Reconstruction and  Analysis Toolbox. Documentation:">
            <a:extLst>
              <a:ext uri="{FF2B5EF4-FFF2-40B4-BE49-F238E27FC236}">
                <a16:creationId xmlns:a16="http://schemas.microsoft.com/office/drawing/2014/main" id="{E794A5E3-FE57-FA5A-3F29-CBA70214BE8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22786" y="2121388"/>
            <a:ext cx="2985434" cy="1492717"/>
          </a:xfrm>
          <a:prstGeom prst="rect">
            <a:avLst/>
          </a:prstGeom>
          <a:noFill/>
          <a:extLst>
            <a:ext uri="{909E8E84-426E-40DD-AFC4-6F175D3DCCD1}">
              <a14:hiddenFill xmlns:a14="http://schemas.microsoft.com/office/drawing/2010/main">
                <a:solidFill>
                  <a:srgbClr val="FFFFFF"/>
                </a:solidFill>
              </a14:hiddenFill>
            </a:ext>
          </a:extLst>
        </p:spPr>
      </p:pic>
      <p:pic>
        <p:nvPicPr>
          <p:cNvPr id="35844" name="Picture 4" descr="RAVEN/installation/checkInstallation.m at main · SysBioChalmers/RAVEN ·  GitHub">
            <a:extLst>
              <a:ext uri="{FF2B5EF4-FFF2-40B4-BE49-F238E27FC236}">
                <a16:creationId xmlns:a16="http://schemas.microsoft.com/office/drawing/2014/main" id="{1443774E-C91D-BADC-7590-88EA780BE19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80593" y="3630585"/>
            <a:ext cx="2985433" cy="14927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20667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2B33AD-256A-440E-684F-2498C43895BB}"/>
              </a:ext>
            </a:extLst>
          </p:cNvPr>
          <p:cNvSpPr txBox="1"/>
          <p:nvPr/>
        </p:nvSpPr>
        <p:spPr>
          <a:xfrm>
            <a:off x="0" y="441"/>
            <a:ext cx="12192000" cy="892552"/>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Data integration</a:t>
            </a:r>
          </a:p>
          <a:p>
            <a:pPr algn="ctr"/>
            <a:r>
              <a:rPr lang="en-US" dirty="0">
                <a:latin typeface="Arial" panose="020B0604020202020204" pitchFamily="34" charset="0"/>
                <a:cs typeface="Arial" panose="020B0604020202020204" pitchFamily="34" charset="0"/>
              </a:rPr>
              <a:t>Gene co-expression networks</a:t>
            </a:r>
          </a:p>
        </p:txBody>
      </p:sp>
      <p:sp>
        <p:nvSpPr>
          <p:cNvPr id="5" name="TextBox 4">
            <a:extLst>
              <a:ext uri="{FF2B5EF4-FFF2-40B4-BE49-F238E27FC236}">
                <a16:creationId xmlns:a16="http://schemas.microsoft.com/office/drawing/2014/main" id="{A9B4A23E-1B52-B2CC-A6EA-922D545CB6E7}"/>
              </a:ext>
            </a:extLst>
          </p:cNvPr>
          <p:cNvSpPr txBox="1"/>
          <p:nvPr/>
        </p:nvSpPr>
        <p:spPr>
          <a:xfrm>
            <a:off x="546536" y="6337738"/>
            <a:ext cx="9890235" cy="369332"/>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https://</a:t>
            </a:r>
            <a:r>
              <a:rPr lang="en-US" dirty="0" err="1">
                <a:latin typeface="Arial" panose="020B0604020202020204" pitchFamily="34" charset="0"/>
                <a:cs typeface="Arial" panose="020B0604020202020204" pitchFamily="34" charset="0"/>
              </a:rPr>
              <a:t>bmcbioinformatics.biomedcentral.com</a:t>
            </a:r>
            <a:r>
              <a:rPr lang="en-US" dirty="0">
                <a:latin typeface="Arial" panose="020B0604020202020204" pitchFamily="34" charset="0"/>
                <a:cs typeface="Arial" panose="020B0604020202020204" pitchFamily="34" charset="0"/>
              </a:rPr>
              <a:t>/articles/10.1186/s12859-021-04179-4</a:t>
            </a:r>
          </a:p>
        </p:txBody>
      </p:sp>
      <p:pic>
        <p:nvPicPr>
          <p:cNvPr id="36868" name="Picture 4" descr="Fig. 1">
            <a:extLst>
              <a:ext uri="{FF2B5EF4-FFF2-40B4-BE49-F238E27FC236}">
                <a16:creationId xmlns:a16="http://schemas.microsoft.com/office/drawing/2014/main" id="{6301FA9C-A718-B3EB-2C2D-DC342AD3E7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6537" y="983463"/>
            <a:ext cx="10196618" cy="48407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723390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2B33AD-256A-440E-684F-2498C43895BB}"/>
              </a:ext>
            </a:extLst>
          </p:cNvPr>
          <p:cNvSpPr txBox="1"/>
          <p:nvPr/>
        </p:nvSpPr>
        <p:spPr>
          <a:xfrm>
            <a:off x="0" y="441"/>
            <a:ext cx="12192000" cy="892552"/>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Data integration</a:t>
            </a:r>
          </a:p>
          <a:p>
            <a:pPr algn="ctr"/>
            <a:r>
              <a:rPr lang="en-US" dirty="0">
                <a:latin typeface="Arial" panose="020B0604020202020204" pitchFamily="34" charset="0"/>
                <a:cs typeface="Arial" panose="020B0604020202020204" pitchFamily="34" charset="0"/>
              </a:rPr>
              <a:t>Gene co-expression networks</a:t>
            </a:r>
          </a:p>
        </p:txBody>
      </p:sp>
      <p:pic>
        <p:nvPicPr>
          <p:cNvPr id="36866" name="Picture 2">
            <a:extLst>
              <a:ext uri="{FF2B5EF4-FFF2-40B4-BE49-F238E27FC236}">
                <a16:creationId xmlns:a16="http://schemas.microsoft.com/office/drawing/2014/main" id="{042E8C0F-63A4-1770-791D-B5B44ADC38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443" y="1568669"/>
            <a:ext cx="6487043" cy="372066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9B4A23E-1B52-B2CC-A6EA-922D545CB6E7}"/>
              </a:ext>
            </a:extLst>
          </p:cNvPr>
          <p:cNvSpPr txBox="1"/>
          <p:nvPr/>
        </p:nvSpPr>
        <p:spPr>
          <a:xfrm>
            <a:off x="472965" y="5289331"/>
            <a:ext cx="6096000" cy="646331"/>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Example:</a:t>
            </a:r>
          </a:p>
          <a:p>
            <a:r>
              <a:rPr lang="en-US" dirty="0">
                <a:latin typeface="Arial" panose="020B0604020202020204" pitchFamily="34" charset="0"/>
                <a:cs typeface="Arial" panose="020B0604020202020204" pitchFamily="34" charset="0"/>
              </a:rPr>
              <a:t>http://</a:t>
            </a:r>
            <a:r>
              <a:rPr lang="en-US" dirty="0" err="1">
                <a:latin typeface="Arial" panose="020B0604020202020204" pitchFamily="34" charset="0"/>
                <a:cs typeface="Arial" panose="020B0604020202020204" pitchFamily="34" charset="0"/>
              </a:rPr>
              <a:t>bioinfow.dep.usal.es</a:t>
            </a:r>
            <a:r>
              <a:rPr lang="en-US" dirty="0">
                <a:latin typeface="Arial" panose="020B0604020202020204" pitchFamily="34" charset="0"/>
                <a:cs typeface="Arial" panose="020B0604020202020204" pitchFamily="34" charset="0"/>
              </a:rPr>
              <a:t>/pages/</a:t>
            </a:r>
            <a:r>
              <a:rPr lang="en-US" dirty="0" err="1">
                <a:latin typeface="Arial" panose="020B0604020202020204" pitchFamily="34" charset="0"/>
                <a:cs typeface="Arial" panose="020B0604020202020204" pitchFamily="34" charset="0"/>
              </a:rPr>
              <a:t>coexpression</a:t>
            </a:r>
            <a:r>
              <a:rPr lang="en-US" dirty="0">
                <a:latin typeface="Arial" panose="020B0604020202020204" pitchFamily="34" charset="0"/>
                <a:cs typeface="Arial" panose="020B0604020202020204" pitchFamily="34" charset="0"/>
              </a:rPr>
              <a:t>/</a:t>
            </a:r>
            <a:r>
              <a:rPr lang="en-US" dirty="0" err="1">
                <a:latin typeface="Arial" panose="020B0604020202020204" pitchFamily="34" charset="0"/>
                <a:cs typeface="Arial" panose="020B0604020202020204" pitchFamily="34" charset="0"/>
              </a:rPr>
              <a:t>index.html</a:t>
            </a:r>
            <a:endParaRPr lang="en-US"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804F5C5F-FAFF-0201-2C71-D42593867DE9}"/>
              </a:ext>
            </a:extLst>
          </p:cNvPr>
          <p:cNvSpPr txBox="1"/>
          <p:nvPr/>
        </p:nvSpPr>
        <p:spPr>
          <a:xfrm>
            <a:off x="8306040" y="2742793"/>
            <a:ext cx="139822" cy="222593"/>
          </a:xfrm>
          <a:prstGeom prst="rect">
            <a:avLst/>
          </a:prstGeom>
          <a:noFill/>
        </p:spPr>
        <p:txBody>
          <a:bodyPr wrap="square" rtlCol="0">
            <a:spAutoFit/>
          </a:bodyPr>
          <a:lstStyle/>
          <a:p>
            <a:endParaRPr lang="en-US" dirty="0"/>
          </a:p>
        </p:txBody>
      </p:sp>
      <p:sp>
        <p:nvSpPr>
          <p:cNvPr id="2" name="TextBox 1">
            <a:extLst>
              <a:ext uri="{FF2B5EF4-FFF2-40B4-BE49-F238E27FC236}">
                <a16:creationId xmlns:a16="http://schemas.microsoft.com/office/drawing/2014/main" id="{1FF94B4A-C9FE-5B3E-BDD0-FFD7E338A337}"/>
              </a:ext>
            </a:extLst>
          </p:cNvPr>
          <p:cNvSpPr txBox="1"/>
          <p:nvPr/>
        </p:nvSpPr>
        <p:spPr>
          <a:xfrm>
            <a:off x="6973613" y="2413337"/>
            <a:ext cx="5113283" cy="2031325"/>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There are several tools and pipelines that have been developed for detecting co-expression of genes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Most of these relies on the principle of correlation between genes to identify hubs of co-expressed genes</a:t>
            </a:r>
          </a:p>
        </p:txBody>
      </p:sp>
    </p:spTree>
    <p:extLst>
      <p:ext uri="{BB962C8B-B14F-4D97-AF65-F5344CB8AC3E}">
        <p14:creationId xmlns:p14="http://schemas.microsoft.com/office/powerpoint/2010/main" val="299990400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2B33AD-256A-440E-684F-2498C43895BB}"/>
              </a:ext>
            </a:extLst>
          </p:cNvPr>
          <p:cNvSpPr txBox="1"/>
          <p:nvPr/>
        </p:nvSpPr>
        <p:spPr>
          <a:xfrm>
            <a:off x="0" y="441"/>
            <a:ext cx="12192000" cy="892552"/>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Data integration</a:t>
            </a:r>
          </a:p>
          <a:p>
            <a:pPr algn="ctr"/>
            <a:r>
              <a:rPr lang="en-US" dirty="0">
                <a:latin typeface="Arial" panose="020B0604020202020204" pitchFamily="34" charset="0"/>
                <a:cs typeface="Arial" panose="020B0604020202020204" pitchFamily="34" charset="0"/>
              </a:rPr>
              <a:t>Network analysis</a:t>
            </a:r>
          </a:p>
        </p:txBody>
      </p:sp>
      <p:pic>
        <p:nvPicPr>
          <p:cNvPr id="37890" name="Picture 2" descr="figure 1">
            <a:extLst>
              <a:ext uri="{FF2B5EF4-FFF2-40B4-BE49-F238E27FC236}">
                <a16:creationId xmlns:a16="http://schemas.microsoft.com/office/drawing/2014/main" id="{FC307DA7-C28B-694E-FB32-4690DB219B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082" y="1534511"/>
            <a:ext cx="5365932" cy="396374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545DFB0-B2BB-013E-7347-0906649B59AB}"/>
              </a:ext>
            </a:extLst>
          </p:cNvPr>
          <p:cNvSpPr txBox="1"/>
          <p:nvPr/>
        </p:nvSpPr>
        <p:spPr>
          <a:xfrm>
            <a:off x="236082" y="5785157"/>
            <a:ext cx="6096000" cy="646331"/>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Review paper on systems biology</a:t>
            </a:r>
          </a:p>
          <a:p>
            <a:r>
              <a:rPr lang="en-US" dirty="0">
                <a:latin typeface="Arial" panose="020B0604020202020204" pitchFamily="34" charset="0"/>
                <a:cs typeface="Arial" panose="020B0604020202020204" pitchFamily="34" charset="0"/>
              </a:rPr>
              <a:t>https://</a:t>
            </a:r>
            <a:r>
              <a:rPr lang="en-US" dirty="0" err="1">
                <a:latin typeface="Arial" panose="020B0604020202020204" pitchFamily="34" charset="0"/>
                <a:cs typeface="Arial" panose="020B0604020202020204" pitchFamily="34" charset="0"/>
              </a:rPr>
              <a:t>www.nature.com</a:t>
            </a:r>
            <a:r>
              <a:rPr lang="en-US" dirty="0">
                <a:latin typeface="Arial" panose="020B0604020202020204" pitchFamily="34" charset="0"/>
                <a:cs typeface="Arial" panose="020B0604020202020204" pitchFamily="34" charset="0"/>
              </a:rPr>
              <a:t>/articles/s41575-018-0007-8</a:t>
            </a:r>
          </a:p>
        </p:txBody>
      </p:sp>
      <p:pic>
        <p:nvPicPr>
          <p:cNvPr id="7" name="Picture 6" descr="iNetModels 2.0: an interactive visualization and database of multi-omics data.">
            <a:extLst>
              <a:ext uri="{FF2B5EF4-FFF2-40B4-BE49-F238E27FC236}">
                <a16:creationId xmlns:a16="http://schemas.microsoft.com/office/drawing/2014/main" id="{87F80D5E-34A9-7C68-E056-86DA855384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534511"/>
            <a:ext cx="5631784" cy="326480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6D8EEFBA-5478-322F-BB48-90261C413E1A}"/>
              </a:ext>
            </a:extLst>
          </p:cNvPr>
          <p:cNvSpPr txBox="1"/>
          <p:nvPr/>
        </p:nvSpPr>
        <p:spPr>
          <a:xfrm>
            <a:off x="5938345" y="5785156"/>
            <a:ext cx="6405654" cy="646331"/>
          </a:xfrm>
          <a:prstGeom prst="rect">
            <a:avLst/>
          </a:prstGeom>
          <a:noFill/>
        </p:spPr>
        <p:txBody>
          <a:bodyPr wrap="square">
            <a:spAutoFit/>
          </a:bodyPr>
          <a:lstStyle/>
          <a:p>
            <a:r>
              <a:rPr lang="en-US" dirty="0" err="1">
                <a:latin typeface="Arial" panose="020B0604020202020204" pitchFamily="34" charset="0"/>
                <a:cs typeface="Arial" panose="020B0604020202020204" pitchFamily="34" charset="0"/>
              </a:rPr>
              <a:t>iNetModels</a:t>
            </a:r>
            <a:r>
              <a:rPr lang="en-US" dirty="0">
                <a:latin typeface="Arial" panose="020B0604020202020204" pitchFamily="34" charset="0"/>
                <a:cs typeface="Arial" panose="020B0604020202020204" pitchFamily="34" charset="0"/>
              </a:rPr>
              <a:t> – tool for network analysis</a:t>
            </a:r>
          </a:p>
          <a:p>
            <a:r>
              <a:rPr lang="en-US" dirty="0">
                <a:latin typeface="Arial" panose="020B0604020202020204" pitchFamily="34" charset="0"/>
                <a:cs typeface="Arial" panose="020B0604020202020204" pitchFamily="34" charset="0"/>
              </a:rPr>
              <a:t>https://</a:t>
            </a:r>
            <a:r>
              <a:rPr lang="en-US" dirty="0" err="1">
                <a:latin typeface="Arial" panose="020B0604020202020204" pitchFamily="34" charset="0"/>
                <a:cs typeface="Arial" panose="020B0604020202020204" pitchFamily="34" charset="0"/>
              </a:rPr>
              <a:t>academic.oup.com</a:t>
            </a:r>
            <a:r>
              <a:rPr lang="en-US" dirty="0">
                <a:latin typeface="Arial" panose="020B0604020202020204" pitchFamily="34" charset="0"/>
                <a:cs typeface="Arial" panose="020B0604020202020204" pitchFamily="34" charset="0"/>
              </a:rPr>
              <a:t>/</a:t>
            </a:r>
            <a:r>
              <a:rPr lang="en-US" dirty="0" err="1">
                <a:latin typeface="Arial" panose="020B0604020202020204" pitchFamily="34" charset="0"/>
                <a:cs typeface="Arial" panose="020B0604020202020204" pitchFamily="34" charset="0"/>
              </a:rPr>
              <a:t>nar</a:t>
            </a:r>
            <a:r>
              <a:rPr lang="en-US" dirty="0">
                <a:latin typeface="Arial" panose="020B0604020202020204" pitchFamily="34" charset="0"/>
                <a:cs typeface="Arial" panose="020B0604020202020204" pitchFamily="34" charset="0"/>
              </a:rPr>
              <a:t>/article/49/W1/W271/6225230</a:t>
            </a:r>
          </a:p>
        </p:txBody>
      </p:sp>
    </p:spTree>
    <p:extLst>
      <p:ext uri="{BB962C8B-B14F-4D97-AF65-F5344CB8AC3E}">
        <p14:creationId xmlns:p14="http://schemas.microsoft.com/office/powerpoint/2010/main" val="283123586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726714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DFB4F8-02E9-3172-BBD6-CA79A76EC796}"/>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What is gene expression?</a:t>
            </a:r>
          </a:p>
        </p:txBody>
      </p:sp>
      <p:pic>
        <p:nvPicPr>
          <p:cNvPr id="1026" name="Picture 2" descr="A Guide to Understanding Gene Expression">
            <a:extLst>
              <a:ext uri="{FF2B5EF4-FFF2-40B4-BE49-F238E27FC236}">
                <a16:creationId xmlns:a16="http://schemas.microsoft.com/office/drawing/2014/main" id="{9D69D1FB-8B7F-8D31-863E-8ECB9F716A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169" y="1175657"/>
            <a:ext cx="4999284" cy="495455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67966DA-7692-26F2-C891-E02F6993A922}"/>
              </a:ext>
            </a:extLst>
          </p:cNvPr>
          <p:cNvSpPr txBox="1"/>
          <p:nvPr/>
        </p:nvSpPr>
        <p:spPr>
          <a:xfrm>
            <a:off x="5132453" y="1175657"/>
            <a:ext cx="7059546" cy="3970318"/>
          </a:xfrm>
          <a:prstGeom prst="rect">
            <a:avLst/>
          </a:prstGeom>
          <a:noFill/>
        </p:spPr>
        <p:txBody>
          <a:bodyPr wrap="square">
            <a:spAutoFit/>
          </a:bodyPr>
          <a:lstStyle/>
          <a:p>
            <a:pPr marL="285750" indent="-285750">
              <a:buFontTx/>
              <a:buChar char="-"/>
            </a:pPr>
            <a:r>
              <a:rPr lang="en-US" dirty="0">
                <a:latin typeface="Arial" panose="020B0604020202020204" pitchFamily="34" charset="0"/>
                <a:cs typeface="Arial" panose="020B0604020202020204" pitchFamily="34" charset="0"/>
              </a:rPr>
              <a:t>All genetic information of an organism or cell is kept in its DNA as genes</a:t>
            </a:r>
          </a:p>
          <a:p>
            <a:pPr marL="285750" indent="-285750">
              <a:buFontTx/>
              <a:buChar char="-"/>
            </a:pPr>
            <a:endParaRPr lang="en-US" dirty="0">
              <a:latin typeface="Arial" panose="020B0604020202020204" pitchFamily="34" charset="0"/>
              <a:cs typeface="Arial" panose="020B0604020202020204" pitchFamily="34" charset="0"/>
            </a:endParaRPr>
          </a:p>
          <a:p>
            <a:pPr marL="285750" indent="-285750">
              <a:buFontTx/>
              <a:buChar char="-"/>
            </a:pPr>
            <a:r>
              <a:rPr lang="en-US" dirty="0">
                <a:latin typeface="Arial" panose="020B0604020202020204" pitchFamily="34" charset="0"/>
                <a:cs typeface="Arial" panose="020B0604020202020204" pitchFamily="34" charset="0"/>
              </a:rPr>
              <a:t>However, proteins are the “workhorses” of biology and perform necessary molecular functions for a cell, tissue or organism to function, grow and survive</a:t>
            </a:r>
          </a:p>
          <a:p>
            <a:pPr marL="285750" indent="-285750">
              <a:buFontTx/>
              <a:buChar char="-"/>
            </a:pPr>
            <a:endParaRPr lang="en-US" dirty="0">
              <a:latin typeface="Arial" panose="020B0604020202020204" pitchFamily="34" charset="0"/>
              <a:cs typeface="Arial" panose="020B0604020202020204" pitchFamily="34" charset="0"/>
            </a:endParaRPr>
          </a:p>
          <a:p>
            <a:pPr marL="285750" indent="-285750">
              <a:buFontTx/>
              <a:buChar char="-"/>
            </a:pPr>
            <a:r>
              <a:rPr lang="en-US" dirty="0">
                <a:latin typeface="Arial" panose="020B0604020202020204" pitchFamily="34" charset="0"/>
                <a:cs typeface="Arial" panose="020B0604020202020204" pitchFamily="34" charset="0"/>
              </a:rPr>
              <a:t>The central dogma in biology describes that DNA is transcribed to messenger-RNA (mRNA) which is then translated into proteins that perform these functions</a:t>
            </a:r>
          </a:p>
          <a:p>
            <a:pPr marL="285750" indent="-285750">
              <a:buFontTx/>
              <a:buChar char="-"/>
            </a:pPr>
            <a:endParaRPr lang="en-US" dirty="0">
              <a:latin typeface="Arial" panose="020B0604020202020204" pitchFamily="34" charset="0"/>
              <a:cs typeface="Arial" panose="020B0604020202020204" pitchFamily="34" charset="0"/>
            </a:endParaRPr>
          </a:p>
          <a:p>
            <a:pPr marL="285750" indent="-285750">
              <a:buFontTx/>
              <a:buChar char="-"/>
            </a:pPr>
            <a:r>
              <a:rPr lang="en-US" dirty="0">
                <a:latin typeface="Arial" panose="020B0604020202020204" pitchFamily="34" charset="0"/>
                <a:cs typeface="Arial" panose="020B0604020202020204" pitchFamily="34" charset="0"/>
              </a:rPr>
              <a:t>The transcription of genes from DNA to mRNA is referred to as gene-expression</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668845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DFB4F8-02E9-3172-BBD6-CA79A76EC796}"/>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What is gene expression?</a:t>
            </a:r>
          </a:p>
        </p:txBody>
      </p:sp>
      <p:sp>
        <p:nvSpPr>
          <p:cNvPr id="4" name="TextBox 3">
            <a:extLst>
              <a:ext uri="{FF2B5EF4-FFF2-40B4-BE49-F238E27FC236}">
                <a16:creationId xmlns:a16="http://schemas.microsoft.com/office/drawing/2014/main" id="{367966DA-7692-26F2-C891-E02F6993A922}"/>
              </a:ext>
            </a:extLst>
          </p:cNvPr>
          <p:cNvSpPr txBox="1"/>
          <p:nvPr/>
        </p:nvSpPr>
        <p:spPr>
          <a:xfrm>
            <a:off x="5132453" y="1175657"/>
            <a:ext cx="7059546" cy="5078313"/>
          </a:xfrm>
          <a:prstGeom prst="rect">
            <a:avLst/>
          </a:prstGeom>
          <a:noFill/>
        </p:spPr>
        <p:txBody>
          <a:bodyPr wrap="square">
            <a:spAutoFit/>
          </a:bodyPr>
          <a:lstStyle/>
          <a:p>
            <a:pPr marL="285750" indent="-285750">
              <a:buFontTx/>
              <a:buChar char="-"/>
            </a:pPr>
            <a:r>
              <a:rPr lang="en-US" dirty="0">
                <a:latin typeface="Arial" panose="020B0604020202020204" pitchFamily="34" charset="0"/>
                <a:cs typeface="Arial" panose="020B0604020202020204" pitchFamily="34" charset="0"/>
              </a:rPr>
              <a:t>All genetic information of an organism or cell is kept in its DNA as genes</a:t>
            </a:r>
          </a:p>
          <a:p>
            <a:pPr marL="285750" indent="-285750">
              <a:buFontTx/>
              <a:buChar char="-"/>
            </a:pPr>
            <a:endParaRPr lang="en-US" dirty="0">
              <a:latin typeface="Arial" panose="020B0604020202020204" pitchFamily="34" charset="0"/>
              <a:cs typeface="Arial" panose="020B0604020202020204" pitchFamily="34" charset="0"/>
            </a:endParaRPr>
          </a:p>
          <a:p>
            <a:pPr marL="285750" indent="-285750">
              <a:buFontTx/>
              <a:buChar char="-"/>
            </a:pPr>
            <a:r>
              <a:rPr lang="en-US" dirty="0">
                <a:latin typeface="Arial" panose="020B0604020202020204" pitchFamily="34" charset="0"/>
                <a:cs typeface="Arial" panose="020B0604020202020204" pitchFamily="34" charset="0"/>
              </a:rPr>
              <a:t>However, proteins are the “workhorses” of biology and perform necessary molecular functions for a cell, tissue or organism to function, grow and survive</a:t>
            </a:r>
          </a:p>
          <a:p>
            <a:pPr marL="285750" indent="-285750">
              <a:buFontTx/>
              <a:buChar char="-"/>
            </a:pPr>
            <a:endParaRPr lang="en-US" dirty="0">
              <a:latin typeface="Arial" panose="020B0604020202020204" pitchFamily="34" charset="0"/>
              <a:cs typeface="Arial" panose="020B0604020202020204" pitchFamily="34" charset="0"/>
            </a:endParaRPr>
          </a:p>
          <a:p>
            <a:pPr marL="285750" indent="-285750">
              <a:buFontTx/>
              <a:buChar char="-"/>
            </a:pPr>
            <a:r>
              <a:rPr lang="en-US" dirty="0">
                <a:latin typeface="Arial" panose="020B0604020202020204" pitchFamily="34" charset="0"/>
                <a:cs typeface="Arial" panose="020B0604020202020204" pitchFamily="34" charset="0"/>
              </a:rPr>
              <a:t>The central dogma in biology describes that DNA is transcribed to messenger-RNA (mRNA) which is then translated into proteins that perform these functions</a:t>
            </a:r>
          </a:p>
          <a:p>
            <a:pPr marL="285750" indent="-285750">
              <a:buFontTx/>
              <a:buChar char="-"/>
            </a:pPr>
            <a:endParaRPr lang="en-US" dirty="0">
              <a:latin typeface="Arial" panose="020B0604020202020204" pitchFamily="34" charset="0"/>
              <a:cs typeface="Arial" panose="020B0604020202020204" pitchFamily="34" charset="0"/>
            </a:endParaRPr>
          </a:p>
          <a:p>
            <a:pPr marL="285750" indent="-285750">
              <a:buFontTx/>
              <a:buChar char="-"/>
            </a:pPr>
            <a:r>
              <a:rPr lang="en-US" dirty="0">
                <a:latin typeface="Arial" panose="020B0604020202020204" pitchFamily="34" charset="0"/>
                <a:cs typeface="Arial" panose="020B0604020202020204" pitchFamily="34" charset="0"/>
              </a:rPr>
              <a:t>The transcription of genes from DNA to mRNA is referred to as gene-expression</a:t>
            </a:r>
          </a:p>
          <a:p>
            <a:pPr marL="285750" indent="-285750">
              <a:buFontTx/>
              <a:buChar char="-"/>
            </a:pPr>
            <a:endParaRPr lang="en-US" dirty="0">
              <a:latin typeface="Arial" panose="020B0604020202020204" pitchFamily="34" charset="0"/>
              <a:cs typeface="Arial" panose="020B0604020202020204" pitchFamily="34" charset="0"/>
            </a:endParaRPr>
          </a:p>
          <a:p>
            <a:pPr marL="285750" indent="-285750">
              <a:buFontTx/>
              <a:buChar char="-"/>
            </a:pPr>
            <a:r>
              <a:rPr lang="en-US" dirty="0">
                <a:latin typeface="Arial" panose="020B0604020202020204" pitchFamily="34" charset="0"/>
                <a:cs typeface="Arial" panose="020B0604020202020204" pitchFamily="34" charset="0"/>
              </a:rPr>
              <a:t>Gene expression is a highly regulated and precise biological process that depends on several factors, cell type and cellular localization </a:t>
            </a:r>
          </a:p>
          <a:p>
            <a:endParaRPr lang="en-US" dirty="0">
              <a:latin typeface="Arial" panose="020B0604020202020204" pitchFamily="34" charset="0"/>
              <a:cs typeface="Arial" panose="020B0604020202020204" pitchFamily="34" charset="0"/>
            </a:endParaRPr>
          </a:p>
        </p:txBody>
      </p:sp>
      <p:pic>
        <p:nvPicPr>
          <p:cNvPr id="5" name="Picture 4" descr="A diagram of dna sequence&#10;&#10;Description automatically generated">
            <a:extLst>
              <a:ext uri="{FF2B5EF4-FFF2-40B4-BE49-F238E27FC236}">
                <a16:creationId xmlns:a16="http://schemas.microsoft.com/office/drawing/2014/main" id="{90C644CE-0C14-BFEF-353A-A6CA22F74751}"/>
              </a:ext>
            </a:extLst>
          </p:cNvPr>
          <p:cNvPicPr>
            <a:picLocks noChangeAspect="1"/>
          </p:cNvPicPr>
          <p:nvPr/>
        </p:nvPicPr>
        <p:blipFill>
          <a:blip r:embed="rId2"/>
          <a:stretch>
            <a:fillRect/>
          </a:stretch>
        </p:blipFill>
        <p:spPr>
          <a:xfrm>
            <a:off x="119921" y="1175657"/>
            <a:ext cx="4620746" cy="5455820"/>
          </a:xfrm>
          <a:prstGeom prst="rect">
            <a:avLst/>
          </a:prstGeom>
        </p:spPr>
      </p:pic>
    </p:spTree>
    <p:extLst>
      <p:ext uri="{BB962C8B-B14F-4D97-AF65-F5344CB8AC3E}">
        <p14:creationId xmlns:p14="http://schemas.microsoft.com/office/powerpoint/2010/main" val="8496054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DFB4F8-02E9-3172-BBD6-CA79A76EC796}"/>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What is RNA-sequencing?</a:t>
            </a:r>
          </a:p>
        </p:txBody>
      </p:sp>
      <p:sp>
        <p:nvSpPr>
          <p:cNvPr id="4" name="TextBox 3">
            <a:extLst>
              <a:ext uri="{FF2B5EF4-FFF2-40B4-BE49-F238E27FC236}">
                <a16:creationId xmlns:a16="http://schemas.microsoft.com/office/drawing/2014/main" id="{367966DA-7692-26F2-C891-E02F6993A922}"/>
              </a:ext>
            </a:extLst>
          </p:cNvPr>
          <p:cNvSpPr txBox="1"/>
          <p:nvPr/>
        </p:nvSpPr>
        <p:spPr>
          <a:xfrm>
            <a:off x="5132453" y="1175657"/>
            <a:ext cx="7059546" cy="5078313"/>
          </a:xfrm>
          <a:prstGeom prst="rect">
            <a:avLst/>
          </a:prstGeom>
          <a:noFill/>
        </p:spPr>
        <p:txBody>
          <a:bodyPr wrap="square">
            <a:spAutoFit/>
          </a:bodyPr>
          <a:lstStyle/>
          <a:p>
            <a:pPr marL="285750" indent="-285750">
              <a:buFontTx/>
              <a:buChar char="-"/>
            </a:pPr>
            <a:r>
              <a:rPr lang="en-US" dirty="0">
                <a:latin typeface="Arial" panose="020B0604020202020204" pitchFamily="34" charset="0"/>
                <a:cs typeface="Arial" panose="020B0604020202020204" pitchFamily="34" charset="0"/>
              </a:rPr>
              <a:t>RNA-sequencing is a sequencing technique that uses next-generation sequencing to reveal the presence and quantity of RNA in a biological sample.</a:t>
            </a:r>
          </a:p>
          <a:p>
            <a:pPr marL="285750" indent="-285750">
              <a:buFontTx/>
              <a:buChar char="-"/>
            </a:pPr>
            <a:endParaRPr lang="en-US" dirty="0">
              <a:latin typeface="Arial" panose="020B0604020202020204" pitchFamily="34" charset="0"/>
              <a:cs typeface="Arial" panose="020B0604020202020204" pitchFamily="34" charset="0"/>
            </a:endParaRPr>
          </a:p>
          <a:p>
            <a:pPr marL="285750" indent="-285750">
              <a:buFontTx/>
              <a:buChar char="-"/>
            </a:pPr>
            <a:r>
              <a:rPr lang="en-US" dirty="0">
                <a:latin typeface="Arial" panose="020B0604020202020204" pitchFamily="34" charset="0"/>
                <a:cs typeface="Arial" panose="020B0604020202020204" pitchFamily="34" charset="0"/>
              </a:rPr>
              <a:t>Performing RNA-sequencing will tell you how much each gene is expressed under a particular condition</a:t>
            </a:r>
          </a:p>
          <a:p>
            <a:pPr marL="285750" indent="-285750">
              <a:buFontTx/>
              <a:buChar char="-"/>
            </a:pPr>
            <a:endParaRPr lang="en-US" dirty="0">
              <a:latin typeface="Arial" panose="020B0604020202020204" pitchFamily="34" charset="0"/>
              <a:cs typeface="Arial" panose="020B0604020202020204" pitchFamily="34" charset="0"/>
            </a:endParaRPr>
          </a:p>
          <a:p>
            <a:pPr marL="285750" indent="-285750">
              <a:buFontTx/>
              <a:buChar char="-"/>
            </a:pPr>
            <a:r>
              <a:rPr lang="en-US" dirty="0">
                <a:latin typeface="Arial" panose="020B0604020202020204" pitchFamily="34" charset="0"/>
                <a:cs typeface="Arial" panose="020B0604020202020204" pitchFamily="34" charset="0"/>
              </a:rPr>
              <a:t>An RNA-sequencing has a wet-lab facet as well as a computational facet</a:t>
            </a:r>
          </a:p>
          <a:p>
            <a:pPr marL="742950" lvl="1" indent="-285750">
              <a:buFontTx/>
              <a:buChar char="-"/>
            </a:pPr>
            <a:r>
              <a:rPr lang="en-US" dirty="0">
                <a:latin typeface="Arial" panose="020B0604020202020204" pitchFamily="34" charset="0"/>
                <a:cs typeface="Arial" panose="020B0604020202020204" pitchFamily="34" charset="0"/>
              </a:rPr>
              <a:t>Wet-lab involves the isolation of RNA from a sample of interest,, fragmenting RNA into short segments, ligating sequencing adapters and amplification which is then sequenced</a:t>
            </a:r>
          </a:p>
          <a:p>
            <a:pPr marL="742950" lvl="1" indent="-285750">
              <a:buFontTx/>
              <a:buChar char="-"/>
            </a:pPr>
            <a:r>
              <a:rPr lang="en-US" dirty="0">
                <a:latin typeface="Arial" panose="020B0604020202020204" pitchFamily="34" charset="0"/>
                <a:cs typeface="Arial" panose="020B0604020202020204" pitchFamily="34" charset="0"/>
              </a:rPr>
              <a:t>The computational side involves the mapping of sequencing reads to a reference genome to quantify transcripts and then performing further statistical analysis to “makes sense” of this data</a:t>
            </a:r>
          </a:p>
          <a:p>
            <a:pPr marL="285750" indent="-285750">
              <a:buFontTx/>
              <a:buChar char="-"/>
            </a:pPr>
            <a:endParaRPr lang="en-US" dirty="0">
              <a:latin typeface="Arial" panose="020B0604020202020204" pitchFamily="34" charset="0"/>
              <a:cs typeface="Arial" panose="020B0604020202020204" pitchFamily="34" charset="0"/>
            </a:endParaRPr>
          </a:p>
        </p:txBody>
      </p:sp>
      <p:pic>
        <p:nvPicPr>
          <p:cNvPr id="3076" name="Picture 4" descr="RNA-Seq - Wikipedia">
            <a:extLst>
              <a:ext uri="{FF2B5EF4-FFF2-40B4-BE49-F238E27FC236}">
                <a16:creationId xmlns:a16="http://schemas.microsoft.com/office/drawing/2014/main" id="{46084501-49CF-1A7C-AE4A-2279947455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456" y="2191319"/>
            <a:ext cx="4953000" cy="2882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20927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DFB4F8-02E9-3172-BBD6-CA79A76EC796}"/>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Why sequence RNA (versus DNA)?</a:t>
            </a:r>
          </a:p>
        </p:txBody>
      </p:sp>
      <p:sp>
        <p:nvSpPr>
          <p:cNvPr id="4" name="TextBox 3">
            <a:extLst>
              <a:ext uri="{FF2B5EF4-FFF2-40B4-BE49-F238E27FC236}">
                <a16:creationId xmlns:a16="http://schemas.microsoft.com/office/drawing/2014/main" id="{367966DA-7692-26F2-C891-E02F6993A922}"/>
              </a:ext>
            </a:extLst>
          </p:cNvPr>
          <p:cNvSpPr txBox="1"/>
          <p:nvPr/>
        </p:nvSpPr>
        <p:spPr>
          <a:xfrm>
            <a:off x="5186596" y="1443841"/>
            <a:ext cx="7005403" cy="3970318"/>
          </a:xfrm>
          <a:prstGeom prst="rect">
            <a:avLst/>
          </a:prstGeom>
          <a:noFill/>
        </p:spPr>
        <p:txBody>
          <a:bodyPr wrap="square">
            <a:spAutoFit/>
          </a:bodyPr>
          <a:lstStyle/>
          <a:p>
            <a:r>
              <a:rPr lang="en-US" b="1" u="sng" dirty="0">
                <a:latin typeface="Arial" panose="020B0604020202020204" pitchFamily="34" charset="0"/>
                <a:cs typeface="Arial" panose="020B0604020202020204" pitchFamily="34" charset="0"/>
              </a:rPr>
              <a:t>INFORMATION!!!</a:t>
            </a:r>
          </a:p>
          <a:p>
            <a:endParaRPr lang="en-US" dirty="0">
              <a:latin typeface="Arial" panose="020B0604020202020204" pitchFamily="34" charset="0"/>
              <a:cs typeface="Arial" panose="020B0604020202020204" pitchFamily="34" charset="0"/>
            </a:endParaRPr>
          </a:p>
          <a:p>
            <a:pPr marL="342900" indent="-342900">
              <a:buAutoNum type="arabicPeriod"/>
            </a:pPr>
            <a:r>
              <a:rPr lang="en-US" dirty="0">
                <a:latin typeface="Arial" panose="020B0604020202020204" pitchFamily="34" charset="0"/>
                <a:cs typeface="Arial" panose="020B0604020202020204" pitchFamily="34" charset="0"/>
              </a:rPr>
              <a:t>Functional studies</a:t>
            </a:r>
          </a:p>
          <a:p>
            <a:pPr marL="8001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The genome is constant but specific conditions has a pronounced effect on gene expression. </a:t>
            </a:r>
          </a:p>
          <a:p>
            <a:pPr marL="1257300" lvl="2" indent="-342900">
              <a:buFont typeface="Arial" panose="020B0604020202020204" pitchFamily="34" charset="0"/>
              <a:buChar char="•"/>
            </a:pPr>
            <a:r>
              <a:rPr lang="en-US" dirty="0">
                <a:latin typeface="Arial" panose="020B0604020202020204" pitchFamily="34" charset="0"/>
                <a:cs typeface="Arial" panose="020B0604020202020204" pitchFamily="34" charset="0"/>
              </a:rPr>
              <a:t>For example, the genome of a liver cell in a fed-state versus a fasted-state are the same, but its gene expression is vastly different</a:t>
            </a:r>
          </a:p>
          <a:p>
            <a:pPr marL="1257300" lvl="2" indent="-342900">
              <a:buFont typeface="Arial" panose="020B0604020202020204" pitchFamily="34" charset="0"/>
              <a:buChar char="•"/>
            </a:pPr>
            <a:r>
              <a:rPr lang="en-US" dirty="0">
                <a:latin typeface="Arial" panose="020B0604020202020204" pitchFamily="34" charset="0"/>
                <a:cs typeface="Arial" panose="020B0604020202020204" pitchFamily="34" charset="0"/>
              </a:rPr>
              <a:t>Similar, drug-treated versus untreated cell lines</a:t>
            </a:r>
          </a:p>
          <a:p>
            <a:pPr marL="1257300" lvl="2" indent="-342900">
              <a:buFont typeface="Arial" panose="020B0604020202020204" pitchFamily="34" charset="0"/>
              <a:buChar char="•"/>
            </a:pPr>
            <a:r>
              <a:rPr lang="en-US" dirty="0">
                <a:latin typeface="Arial" panose="020B0604020202020204" pitchFamily="34" charset="0"/>
                <a:cs typeface="Arial" panose="020B0604020202020204" pitchFamily="34" charset="0"/>
              </a:rPr>
              <a:t>Wild-type versus knock-out mice</a:t>
            </a:r>
          </a:p>
          <a:p>
            <a:pPr marL="342900" indent="-342900">
              <a:buFont typeface="+mj-lt"/>
              <a:buAutoNum type="arabicPeriod"/>
            </a:pPr>
            <a:r>
              <a:rPr lang="en-US" dirty="0">
                <a:latin typeface="Arial" panose="020B0604020202020204" pitchFamily="34" charset="0"/>
                <a:cs typeface="Arial" panose="020B0604020202020204" pitchFamily="34" charset="0"/>
              </a:rPr>
              <a:t>Predicting the genetic sequence of transcripts from the genome is difficult</a:t>
            </a:r>
          </a:p>
          <a:p>
            <a:pPr marL="342900" indent="-342900">
              <a:buFont typeface="+mj-lt"/>
              <a:buAutoNum type="arabicPeriod"/>
            </a:pPr>
            <a:r>
              <a:rPr lang="en-US" dirty="0">
                <a:latin typeface="Arial" panose="020B0604020202020204" pitchFamily="34" charset="0"/>
                <a:cs typeface="Arial" panose="020B0604020202020204" pitchFamily="34" charset="0"/>
              </a:rPr>
              <a:t>Some molecular features can only be observed at RNA level – alternative isoforms </a:t>
            </a:r>
            <a:r>
              <a:rPr lang="en-US" dirty="0" err="1">
                <a:latin typeface="Arial" panose="020B0604020202020204" pitchFamily="34" charset="0"/>
                <a:cs typeface="Arial" panose="020B0604020202020204" pitchFamily="34" charset="0"/>
              </a:rPr>
              <a:t>etc</a:t>
            </a:r>
            <a:endParaRPr lang="en-US" dirty="0">
              <a:latin typeface="Arial" panose="020B0604020202020204" pitchFamily="34" charset="0"/>
              <a:cs typeface="Arial" panose="020B0604020202020204" pitchFamily="34" charset="0"/>
            </a:endParaRPr>
          </a:p>
        </p:txBody>
      </p:sp>
      <p:pic>
        <p:nvPicPr>
          <p:cNvPr id="4098" name="Picture 2" descr="RNA-Seq - Wikipedia">
            <a:extLst>
              <a:ext uri="{FF2B5EF4-FFF2-40B4-BE49-F238E27FC236}">
                <a16:creationId xmlns:a16="http://schemas.microsoft.com/office/drawing/2014/main" id="{42C0DE80-BFF8-D151-118D-B45B3E38C8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327121"/>
            <a:ext cx="5186596" cy="40870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15369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DFB4F8-02E9-3172-BBD6-CA79A76EC796}"/>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Challenges in RNA-sequencing</a:t>
            </a:r>
          </a:p>
        </p:txBody>
      </p:sp>
      <p:sp>
        <p:nvSpPr>
          <p:cNvPr id="4" name="TextBox 3">
            <a:extLst>
              <a:ext uri="{FF2B5EF4-FFF2-40B4-BE49-F238E27FC236}">
                <a16:creationId xmlns:a16="http://schemas.microsoft.com/office/drawing/2014/main" id="{367966DA-7692-26F2-C891-E02F6993A922}"/>
              </a:ext>
            </a:extLst>
          </p:cNvPr>
          <p:cNvSpPr txBox="1"/>
          <p:nvPr/>
        </p:nvSpPr>
        <p:spPr>
          <a:xfrm>
            <a:off x="5351489" y="1143242"/>
            <a:ext cx="6840510" cy="4247317"/>
          </a:xfrm>
          <a:prstGeom prst="rect">
            <a:avLst/>
          </a:prstGeom>
          <a:noFill/>
        </p:spPr>
        <p:txBody>
          <a:bodyPr wrap="square">
            <a:spAutoFit/>
          </a:bodyPr>
          <a:lstStyle/>
          <a:p>
            <a:pPr marL="342900" indent="-342900">
              <a:buAutoNum type="arabicPeriod"/>
            </a:pPr>
            <a:r>
              <a:rPr lang="en-US" dirty="0">
                <a:latin typeface="Arial" panose="020B0604020202020204" pitchFamily="34" charset="0"/>
                <a:cs typeface="Arial" panose="020B0604020202020204" pitchFamily="34" charset="0"/>
              </a:rPr>
              <a:t>Experimental</a:t>
            </a:r>
          </a:p>
          <a:p>
            <a:pPr marL="8001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Extraction purity, quantity and quality</a:t>
            </a:r>
          </a:p>
          <a:p>
            <a:pPr marL="8001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RNA is fragile compared to DNA and is easily degraded</a:t>
            </a:r>
          </a:p>
          <a:p>
            <a:pPr marL="8001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Different methods have been developed that are routinely used</a:t>
            </a:r>
          </a:p>
          <a:p>
            <a:pPr marL="342900" indent="-342900">
              <a:buFont typeface="+mj-lt"/>
              <a:buAutoNum type="arabicPeriod"/>
            </a:pPr>
            <a:r>
              <a:rPr lang="en-US" dirty="0">
                <a:latin typeface="Arial" panose="020B0604020202020204" pitchFamily="34" charset="0"/>
                <a:cs typeface="Arial" panose="020B0604020202020204" pitchFamily="34" charset="0"/>
              </a:rPr>
              <a:t>Computational</a:t>
            </a:r>
          </a:p>
          <a:p>
            <a:pPr marL="8001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Mapping reads to a genome is challenging because RNAs consists of small exons that may be separated by large introns</a:t>
            </a:r>
          </a:p>
          <a:p>
            <a:pPr marL="8001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The relative abundances of RNAs vary widely</a:t>
            </a:r>
          </a:p>
          <a:p>
            <a:pPr marL="8001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RNAs come in different sizes</a:t>
            </a:r>
          </a:p>
          <a:p>
            <a:pPr lvl="1"/>
            <a:endParaRPr lang="en-US" dirty="0">
              <a:latin typeface="Arial" panose="020B0604020202020204" pitchFamily="34" charset="0"/>
              <a:cs typeface="Arial" panose="020B0604020202020204" pitchFamily="34" charset="0"/>
            </a:endParaRPr>
          </a:p>
          <a:p>
            <a:pPr lvl="1"/>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Despite these challenges, RNA-sequencing are now performed routinely and the most widely used and cost-effective omics</a:t>
            </a:r>
          </a:p>
        </p:txBody>
      </p:sp>
      <p:pic>
        <p:nvPicPr>
          <p:cNvPr id="5" name="Picture 4" descr="A screenshot of a review&#10;&#10;Description automatically generated">
            <a:extLst>
              <a:ext uri="{FF2B5EF4-FFF2-40B4-BE49-F238E27FC236}">
                <a16:creationId xmlns:a16="http://schemas.microsoft.com/office/drawing/2014/main" id="{786B3399-6302-704C-BE0E-8DD61CCA1317}"/>
              </a:ext>
            </a:extLst>
          </p:cNvPr>
          <p:cNvPicPr>
            <a:picLocks noChangeAspect="1"/>
          </p:cNvPicPr>
          <p:nvPr/>
        </p:nvPicPr>
        <p:blipFill>
          <a:blip r:embed="rId2"/>
          <a:stretch>
            <a:fillRect/>
          </a:stretch>
        </p:blipFill>
        <p:spPr>
          <a:xfrm>
            <a:off x="0" y="1162458"/>
            <a:ext cx="5351489" cy="2728210"/>
          </a:xfrm>
          <a:prstGeom prst="rect">
            <a:avLst/>
          </a:prstGeom>
        </p:spPr>
      </p:pic>
    </p:spTree>
    <p:extLst>
      <p:ext uri="{BB962C8B-B14F-4D97-AF65-F5344CB8AC3E}">
        <p14:creationId xmlns:p14="http://schemas.microsoft.com/office/powerpoint/2010/main" val="19251677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DFB4F8-02E9-3172-BBD6-CA79A76EC796}"/>
              </a:ext>
            </a:extLst>
          </p:cNvPr>
          <p:cNvSpPr txBox="1"/>
          <p:nvPr/>
        </p:nvSpPr>
        <p:spPr>
          <a:xfrm>
            <a:off x="0" y="441"/>
            <a:ext cx="12192000" cy="584775"/>
          </a:xfrm>
          <a:prstGeom prst="rect">
            <a:avLst/>
          </a:prstGeom>
          <a:noFill/>
        </p:spPr>
        <p:txBody>
          <a:bodyPr wrap="square" rtlCol="0">
            <a:spAutoFit/>
          </a:bodyPr>
          <a:lstStyle/>
          <a:p>
            <a:pPr algn="ctr"/>
            <a:r>
              <a:rPr lang="en-US" sz="3200" u="sng" dirty="0">
                <a:latin typeface="Arial" panose="020B0604020202020204" pitchFamily="34" charset="0"/>
                <a:cs typeface="Arial" panose="020B0604020202020204" pitchFamily="34" charset="0"/>
              </a:rPr>
              <a:t>An RNA-sequencing workflow</a:t>
            </a:r>
          </a:p>
        </p:txBody>
      </p:sp>
      <p:sp>
        <p:nvSpPr>
          <p:cNvPr id="7" name="Rounded Rectangle 6">
            <a:extLst>
              <a:ext uri="{FF2B5EF4-FFF2-40B4-BE49-F238E27FC236}">
                <a16:creationId xmlns:a16="http://schemas.microsoft.com/office/drawing/2014/main" id="{64C571DD-FC7A-6B9A-7875-915E6538724A}"/>
              </a:ext>
            </a:extLst>
          </p:cNvPr>
          <p:cNvSpPr/>
          <p:nvPr/>
        </p:nvSpPr>
        <p:spPr>
          <a:xfrm>
            <a:off x="1735974" y="980902"/>
            <a:ext cx="8720051" cy="914400"/>
          </a:xfrm>
          <a:prstGeom prst="roundRect">
            <a:avLst/>
          </a:prstGeom>
          <a:gradFill flip="none" rotWithShape="1">
            <a:gsLst>
              <a:gs pos="0">
                <a:schemeClr val="accent6"/>
              </a:gs>
              <a:gs pos="100000">
                <a:schemeClr val="accent6">
                  <a:lumMod val="60000"/>
                  <a:lumOff val="40000"/>
                  <a:tint val="23500"/>
                  <a:satMod val="16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Stage 1: Pre-processing</a:t>
            </a:r>
          </a:p>
        </p:txBody>
      </p:sp>
      <p:sp>
        <p:nvSpPr>
          <p:cNvPr id="11" name="Rounded Rectangle 10">
            <a:extLst>
              <a:ext uri="{FF2B5EF4-FFF2-40B4-BE49-F238E27FC236}">
                <a16:creationId xmlns:a16="http://schemas.microsoft.com/office/drawing/2014/main" id="{DDD08AEE-75CA-24BC-1E4F-9546BCA19DE2}"/>
              </a:ext>
            </a:extLst>
          </p:cNvPr>
          <p:cNvSpPr/>
          <p:nvPr/>
        </p:nvSpPr>
        <p:spPr>
          <a:xfrm>
            <a:off x="1735974" y="2455026"/>
            <a:ext cx="8720051" cy="914400"/>
          </a:xfrm>
          <a:prstGeom prst="roundRect">
            <a:avLst/>
          </a:prstGeom>
          <a:gradFill flip="none" rotWithShape="1">
            <a:gsLst>
              <a:gs pos="100000">
                <a:schemeClr val="accent6"/>
              </a:gs>
              <a:gs pos="0">
                <a:schemeClr val="accent6">
                  <a:lumMod val="60000"/>
                  <a:lumOff val="40000"/>
                  <a:tint val="23500"/>
                  <a:satMod val="16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Stage 2: Genome alignment &amp; Quantification</a:t>
            </a:r>
          </a:p>
        </p:txBody>
      </p:sp>
      <p:sp>
        <p:nvSpPr>
          <p:cNvPr id="14" name="Rounded Rectangle 13">
            <a:extLst>
              <a:ext uri="{FF2B5EF4-FFF2-40B4-BE49-F238E27FC236}">
                <a16:creationId xmlns:a16="http://schemas.microsoft.com/office/drawing/2014/main" id="{8D6C2D59-0436-333F-BDB8-357A27B25D1B}"/>
              </a:ext>
            </a:extLst>
          </p:cNvPr>
          <p:cNvSpPr/>
          <p:nvPr/>
        </p:nvSpPr>
        <p:spPr>
          <a:xfrm>
            <a:off x="1735974" y="3929150"/>
            <a:ext cx="8720051" cy="914400"/>
          </a:xfrm>
          <a:prstGeom prst="roundRect">
            <a:avLst/>
          </a:prstGeom>
          <a:gradFill flip="none" rotWithShape="1">
            <a:gsLst>
              <a:gs pos="0">
                <a:schemeClr val="accent6"/>
              </a:gs>
              <a:gs pos="100000">
                <a:schemeClr val="accent6">
                  <a:lumMod val="60000"/>
                  <a:lumOff val="40000"/>
                  <a:tint val="23500"/>
                  <a:satMod val="16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Stage 3: Final QC</a:t>
            </a:r>
          </a:p>
        </p:txBody>
      </p:sp>
      <p:sp>
        <p:nvSpPr>
          <p:cNvPr id="15" name="Rounded Rectangle 14">
            <a:extLst>
              <a:ext uri="{FF2B5EF4-FFF2-40B4-BE49-F238E27FC236}">
                <a16:creationId xmlns:a16="http://schemas.microsoft.com/office/drawing/2014/main" id="{A9346599-D7E8-AAB5-6A90-40D60C8D20F2}"/>
              </a:ext>
            </a:extLst>
          </p:cNvPr>
          <p:cNvSpPr/>
          <p:nvPr/>
        </p:nvSpPr>
        <p:spPr>
          <a:xfrm>
            <a:off x="1735974" y="5403274"/>
            <a:ext cx="8720051" cy="914400"/>
          </a:xfrm>
          <a:prstGeom prst="roundRect">
            <a:avLst/>
          </a:prstGeom>
          <a:gradFill flip="none" rotWithShape="1">
            <a:gsLst>
              <a:gs pos="100000">
                <a:schemeClr val="accent6"/>
              </a:gs>
              <a:gs pos="0">
                <a:schemeClr val="accent6">
                  <a:lumMod val="60000"/>
                  <a:lumOff val="40000"/>
                  <a:tint val="23500"/>
                  <a:satMod val="16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Stage 4: Post-processing / downstream analysis / interpretation</a:t>
            </a:r>
          </a:p>
        </p:txBody>
      </p:sp>
    </p:spTree>
    <p:extLst>
      <p:ext uri="{BB962C8B-B14F-4D97-AF65-F5344CB8AC3E}">
        <p14:creationId xmlns:p14="http://schemas.microsoft.com/office/powerpoint/2010/main" val="29311447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40746</TotalTime>
  <Words>2178</Words>
  <Application>Microsoft Macintosh PowerPoint</Application>
  <PresentationFormat>Widescreen</PresentationFormat>
  <Paragraphs>293</Paragraphs>
  <Slides>35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Frederick Clasen</dc:creator>
  <cp:lastModifiedBy>Frederick Clasen</cp:lastModifiedBy>
  <cp:revision>30</cp:revision>
  <dcterms:created xsi:type="dcterms:W3CDTF">2023-06-07T09:23:02Z</dcterms:created>
  <dcterms:modified xsi:type="dcterms:W3CDTF">2023-12-05T11:08:28Z</dcterms:modified>
</cp:coreProperties>
</file>

<file path=docProps/thumbnail.jpeg>
</file>